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83" r:id="rId4"/>
    <p:sldId id="357" r:id="rId5"/>
    <p:sldId id="261" r:id="rId6"/>
    <p:sldId id="285" r:id="rId7"/>
    <p:sldId id="262" r:id="rId8"/>
    <p:sldId id="292" r:id="rId9"/>
    <p:sldId id="300" r:id="rId10"/>
    <p:sldId id="301" r:id="rId11"/>
    <p:sldId id="302" r:id="rId12"/>
    <p:sldId id="303" r:id="rId13"/>
    <p:sldId id="304" r:id="rId14"/>
    <p:sldId id="325" r:id="rId15"/>
    <p:sldId id="326" r:id="rId16"/>
    <p:sldId id="284" r:id="rId17"/>
    <p:sldId id="358" r:id="rId18"/>
    <p:sldId id="360" r:id="rId19"/>
    <p:sldId id="287" r:id="rId20"/>
    <p:sldId id="298" r:id="rId21"/>
    <p:sldId id="305" r:id="rId22"/>
    <p:sldId id="299" r:id="rId23"/>
    <p:sldId id="327" r:id="rId24"/>
    <p:sldId id="328" r:id="rId25"/>
    <p:sldId id="329" r:id="rId26"/>
    <p:sldId id="330" r:id="rId27"/>
    <p:sldId id="331" r:id="rId28"/>
    <p:sldId id="383" r:id="rId29"/>
    <p:sldId id="384" r:id="rId30"/>
    <p:sldId id="385" r:id="rId31"/>
    <p:sldId id="288" r:id="rId32"/>
    <p:sldId id="306" r:id="rId33"/>
    <p:sldId id="310" r:id="rId34"/>
    <p:sldId id="311" r:id="rId35"/>
    <p:sldId id="312" r:id="rId36"/>
    <p:sldId id="307" r:id="rId37"/>
    <p:sldId id="308" r:id="rId38"/>
    <p:sldId id="313" r:id="rId39"/>
    <p:sldId id="317" r:id="rId40"/>
    <p:sldId id="309" r:id="rId41"/>
    <p:sldId id="314" r:id="rId42"/>
    <p:sldId id="315" r:id="rId43"/>
    <p:sldId id="316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61" r:id="rId76"/>
    <p:sldId id="362" r:id="rId77"/>
    <p:sldId id="363" r:id="rId78"/>
    <p:sldId id="364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377" r:id="rId88"/>
    <p:sldId id="378" r:id="rId89"/>
    <p:sldId id="379" r:id="rId90"/>
    <p:sldId id="380" r:id="rId91"/>
    <p:sldId id="368" r:id="rId92"/>
    <p:sldId id="381" r:id="rId93"/>
    <p:sldId id="382" r:id="rId94"/>
    <p:sldId id="296" r:id="rId95"/>
    <p:sldId id="297" r:id="rId96"/>
    <p:sldId id="356" r:id="rId97"/>
    <p:sldId id="387" r:id="rId98"/>
    <p:sldId id="388" r:id="rId99"/>
    <p:sldId id="286" r:id="rId10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6" userDrawn="1">
          <p15:clr>
            <a:srgbClr val="A4A3A4"/>
          </p15:clr>
        </p15:guide>
        <p15:guide id="2" pos="1824" userDrawn="1">
          <p15:clr>
            <a:srgbClr val="A4A3A4"/>
          </p15:clr>
        </p15:guide>
        <p15:guide id="3" pos="9840" userDrawn="1">
          <p15:clr>
            <a:srgbClr val="A4A3A4"/>
          </p15:clr>
        </p15:guide>
        <p15:guide id="4" orient="horz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0000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91"/>
      </p:cViewPr>
      <p:guideLst>
        <p:guide orient="horz" pos="1176"/>
        <p:guide pos="1824"/>
        <p:guide pos="9840"/>
        <p:guide orient="horz" pos="21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8FC80-6BCF-4AF5-9E2B-7C8CAFC0E2B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B5981-2665-4E67-A2B7-9C175B97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4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46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5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251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284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471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060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04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55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40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5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95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18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131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1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14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2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9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058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84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2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89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7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59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171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632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852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33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170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774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54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75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900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75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239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262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176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960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820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924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8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19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2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465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3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B5981-2665-4E67-A2B7-9C175B9704D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48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59507" y="4815850"/>
            <a:ext cx="2649914" cy="259995"/>
            <a:chOff x="14462306" y="433204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62306" y="4332042"/>
              <a:ext cx="2649914" cy="25999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A3899B5-5180-4260-94EB-496905ABBC6A}"/>
              </a:ext>
            </a:extLst>
          </p:cNvPr>
          <p:cNvSpPr txBox="1"/>
          <p:nvPr/>
        </p:nvSpPr>
        <p:spPr>
          <a:xfrm>
            <a:off x="15964845" y="8114646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개복치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5DE9DB-00CB-4D02-978C-2302D6370B7D}"/>
              </a:ext>
            </a:extLst>
          </p:cNvPr>
          <p:cNvSpPr txBox="1"/>
          <p:nvPr/>
        </p:nvSpPr>
        <p:spPr>
          <a:xfrm>
            <a:off x="16687800" y="8637866"/>
            <a:ext cx="1159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최예슬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김인아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양세빈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429FB4-BF45-4B2B-A33B-352C6F81D1E6}"/>
              </a:ext>
            </a:extLst>
          </p:cNvPr>
          <p:cNvSpPr txBox="1"/>
          <p:nvPr/>
        </p:nvSpPr>
        <p:spPr>
          <a:xfrm>
            <a:off x="228600" y="266700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빅데이터 분석 프로젝트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AEE02D7-CA91-4734-B52C-D45D4A0447C0}"/>
              </a:ext>
            </a:extLst>
          </p:cNvPr>
          <p:cNvSpPr/>
          <p:nvPr/>
        </p:nvSpPr>
        <p:spPr>
          <a:xfrm>
            <a:off x="1275555" y="2457379"/>
            <a:ext cx="4955265" cy="497693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7CB8465E-CFCD-457A-84B2-B5D454F1082D}"/>
              </a:ext>
            </a:extLst>
          </p:cNvPr>
          <p:cNvSpPr txBox="1">
            <a:spLocks/>
          </p:cNvSpPr>
          <p:nvPr/>
        </p:nvSpPr>
        <p:spPr>
          <a:xfrm>
            <a:off x="6400800" y="4548012"/>
            <a:ext cx="8434154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노량진 수산시장 </a:t>
            </a:r>
            <a:r>
              <a:rPr lang="ko-KR" altLang="en-US" sz="4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경락시세 기반 </a:t>
            </a:r>
            <a:endParaRPr lang="en-US" altLang="ko-KR" sz="4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r>
              <a:rPr lang="ko-KR" altLang="en-US" sz="6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수산물 가격 예측 시스템</a:t>
            </a:r>
            <a:endParaRPr lang="en-US" altLang="ko-KR" sz="6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CD13893-19FF-43BA-9531-82F2AC8DA4DA}"/>
              </a:ext>
            </a:extLst>
          </p:cNvPr>
          <p:cNvSpPr txBox="1">
            <a:spLocks/>
          </p:cNvSpPr>
          <p:nvPr/>
        </p:nvSpPr>
        <p:spPr>
          <a:xfrm>
            <a:off x="741206" y="2128643"/>
            <a:ext cx="10612593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대표 산지 외 제거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생산량 기준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1998A-50AC-4F13-A3C9-441BB862D8A4}"/>
              </a:ext>
            </a:extLst>
          </p:cNvPr>
          <p:cNvGrpSpPr/>
          <p:nvPr/>
        </p:nvGrpSpPr>
        <p:grpSpPr>
          <a:xfrm>
            <a:off x="1812516" y="3542675"/>
            <a:ext cx="2438400" cy="5562600"/>
            <a:chOff x="1828801" y="3848100"/>
            <a:chExt cx="2438400" cy="55626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02F806-38F9-437F-A85B-D17B5E087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6222" b="47653"/>
            <a:stretch/>
          </p:blipFill>
          <p:spPr>
            <a:xfrm>
              <a:off x="1828801" y="3848100"/>
              <a:ext cx="1295399" cy="55626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B93D0CD-0C70-47A8-B8C4-D048C5408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582" r="6614" b="47653"/>
            <a:stretch/>
          </p:blipFill>
          <p:spPr>
            <a:xfrm>
              <a:off x="3124200" y="3848100"/>
              <a:ext cx="1143001" cy="5562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B3B68A-E089-47BC-9FFE-712A54A93E91}"/>
              </a:ext>
            </a:extLst>
          </p:cNvPr>
          <p:cNvGrpSpPr/>
          <p:nvPr/>
        </p:nvGrpSpPr>
        <p:grpSpPr>
          <a:xfrm>
            <a:off x="4833661" y="3429000"/>
            <a:ext cx="2543999" cy="6027987"/>
            <a:chOff x="5105400" y="3766654"/>
            <a:chExt cx="2543999" cy="602798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797726-DD16-4700-BBE6-C9A2BA9021A8}"/>
                </a:ext>
              </a:extLst>
            </p:cNvPr>
            <p:cNvGrpSpPr/>
            <p:nvPr/>
          </p:nvGrpSpPr>
          <p:grpSpPr>
            <a:xfrm>
              <a:off x="5105400" y="4724913"/>
              <a:ext cx="2543999" cy="5069728"/>
              <a:chOff x="7247701" y="3990452"/>
              <a:chExt cx="2543999" cy="5069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B35B803-0F17-4F46-9E94-2BA485A67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2346" r="66222"/>
              <a:stretch/>
            </p:blipFill>
            <p:spPr>
              <a:xfrm>
                <a:off x="7247701" y="3990452"/>
                <a:ext cx="1295401" cy="5063912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DCD787E-A81D-4DBB-A0BD-1F81D86C30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6222" t="52346"/>
              <a:stretch/>
            </p:blipFill>
            <p:spPr>
              <a:xfrm>
                <a:off x="8496299" y="3996268"/>
                <a:ext cx="1295401" cy="5063912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EEFCCA-7A70-4E3F-9EB5-37EAA3C2E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2203"/>
            <a:stretch/>
          </p:blipFill>
          <p:spPr>
            <a:xfrm>
              <a:off x="5181389" y="3766654"/>
              <a:ext cx="2438611" cy="990600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96A95B2-F13B-4180-8DE3-AA2D3B86A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3429000"/>
            <a:ext cx="5067299" cy="5419966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867B0E1-93D3-4EE2-8FF3-9EDCA5C41E53}"/>
              </a:ext>
            </a:extLst>
          </p:cNvPr>
          <p:cNvSpPr/>
          <p:nvPr/>
        </p:nvSpPr>
        <p:spPr>
          <a:xfrm>
            <a:off x="8915400" y="5905500"/>
            <a:ext cx="914400" cy="762000"/>
          </a:xfrm>
          <a:prstGeom prst="right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14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CD13893-19FF-43BA-9531-82F2AC8DA4DA}"/>
              </a:ext>
            </a:extLst>
          </p:cNvPr>
          <p:cNvSpPr txBox="1">
            <a:spLocks/>
          </p:cNvSpPr>
          <p:nvPr/>
        </p:nvSpPr>
        <p:spPr>
          <a:xfrm>
            <a:off x="741206" y="2128643"/>
            <a:ext cx="10612593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대표 산지 외 제거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생산량 기준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E68F99-59B4-4B7A-83AF-544040670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0" y="2789286"/>
            <a:ext cx="14057734" cy="691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79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CD13893-19FF-43BA-9531-82F2AC8DA4DA}"/>
              </a:ext>
            </a:extLst>
          </p:cNvPr>
          <p:cNvSpPr txBox="1">
            <a:spLocks/>
          </p:cNvSpPr>
          <p:nvPr/>
        </p:nvSpPr>
        <p:spPr>
          <a:xfrm>
            <a:off x="741206" y="2128643"/>
            <a:ext cx="10612593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대표 산지 외 제거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생산량 기준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A08907-0BEF-4B7E-96DF-32EA056D8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7048"/>
            <a:ext cx="14057734" cy="691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5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2752E2-F41A-4FC0-9102-1D4185851C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23" r="645"/>
          <a:stretch/>
        </p:blipFill>
        <p:spPr>
          <a:xfrm>
            <a:off x="1323739" y="3724120"/>
            <a:ext cx="6801323" cy="51718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29A09C-12E5-49A1-8786-12FD7AD101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27" b="14794"/>
          <a:stretch/>
        </p:blipFill>
        <p:spPr>
          <a:xfrm>
            <a:off x="9677400" y="3255081"/>
            <a:ext cx="7162800" cy="568902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2CEDE1B-9DBD-4CEF-A62E-9B9C5A984359}"/>
              </a:ext>
            </a:extLst>
          </p:cNvPr>
          <p:cNvSpPr txBox="1">
            <a:spLocks/>
          </p:cNvSpPr>
          <p:nvPr/>
        </p:nvSpPr>
        <p:spPr>
          <a:xfrm>
            <a:off x="741206" y="2128643"/>
            <a:ext cx="10612593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양식장 위치 기준 수온데이터 추출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93DC3A8-A305-4175-B9DA-375465C14C6A}"/>
              </a:ext>
            </a:extLst>
          </p:cNvPr>
          <p:cNvSpPr txBox="1">
            <a:spLocks/>
          </p:cNvSpPr>
          <p:nvPr/>
        </p:nvSpPr>
        <p:spPr>
          <a:xfrm>
            <a:off x="1666003" y="8944105"/>
            <a:ext cx="6116794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latinLnBrk="1">
              <a:spcBef>
                <a:spcPct val="0"/>
              </a:spcBef>
              <a:buNone/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 실시간 해양환경 관측소 지점</a:t>
            </a:r>
            <a:endParaRPr lang="en-US" altLang="ko-KR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FF7C201-D638-48AF-A0C6-85DAB91B57E7}"/>
              </a:ext>
            </a:extLst>
          </p:cNvPr>
          <p:cNvSpPr txBox="1">
            <a:spLocks/>
          </p:cNvSpPr>
          <p:nvPr/>
        </p:nvSpPr>
        <p:spPr>
          <a:xfrm>
            <a:off x="10058400" y="8944105"/>
            <a:ext cx="6116794" cy="617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2010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 통영연안 양식어장 환경조사 사업의 조사 정점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A0846FF-BB15-4844-B30A-78C44273684C}"/>
              </a:ext>
            </a:extLst>
          </p:cNvPr>
          <p:cNvSpPr txBox="1">
            <a:spLocks/>
          </p:cNvSpPr>
          <p:nvPr/>
        </p:nvSpPr>
        <p:spPr>
          <a:xfrm>
            <a:off x="1371600" y="2628900"/>
            <a:ext cx="7734521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양식장 위치의 대표성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 기간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3CFE9D0-716B-4985-B507-0EA5B2530CE3}"/>
              </a:ext>
            </a:extLst>
          </p:cNvPr>
          <p:cNvSpPr txBox="1">
            <a:spLocks/>
          </p:cNvSpPr>
          <p:nvPr/>
        </p:nvSpPr>
        <p:spPr>
          <a:xfrm>
            <a:off x="942082" y="6722037"/>
            <a:ext cx="8434154" cy="3564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어종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갈치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은갈치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먹갈치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산지로 데이터 전처리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산지와 일시가 같은 데이터 병합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결측치의 경우 지역별 월별 평균으로 치환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1" y="1785280"/>
            <a:ext cx="7333194" cy="4868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305" y="1785280"/>
            <a:ext cx="9216189" cy="495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97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3CFE9D0-716B-4985-B507-0EA5B2530CE3}"/>
              </a:ext>
            </a:extLst>
          </p:cNvPr>
          <p:cNvSpPr txBox="1">
            <a:spLocks/>
          </p:cNvSpPr>
          <p:nvPr/>
        </p:nvSpPr>
        <p:spPr>
          <a:xfrm>
            <a:off x="942082" y="2128641"/>
            <a:ext cx="11089499" cy="1623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평균가를 중량을 나눈 </a:t>
            </a:r>
            <a:r>
              <a:rPr lang="en-US" altLang="ko-KR" sz="3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1kg </a:t>
            </a:r>
            <a:r>
              <a:rPr lang="ko-KR" altLang="en-US" sz="3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평균가격</a:t>
            </a:r>
            <a:endParaRPr lang="en-US" altLang="ko-KR" sz="3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제거</a:t>
            </a:r>
            <a:endParaRPr lang="en-US" altLang="ko-KR" sz="3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50" y="4366516"/>
            <a:ext cx="7409523" cy="47428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003" y="4366516"/>
            <a:ext cx="7295238" cy="47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4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BAF70D-CFE2-48A9-B336-86E1DB183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695700"/>
            <a:ext cx="8915400" cy="5062451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83CFE9D0-716B-4985-B507-0EA5B2530CE3}"/>
              </a:ext>
            </a:extLst>
          </p:cNvPr>
          <p:cNvSpPr txBox="1">
            <a:spLocks/>
          </p:cNvSpPr>
          <p:nvPr/>
        </p:nvSpPr>
        <p:spPr>
          <a:xfrm>
            <a:off x="927793" y="2261730"/>
            <a:ext cx="8434154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데이터의 대부분인 어종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전복만 추출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6580B9-BD31-4803-BFB6-7232DA57D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0" y="3729037"/>
            <a:ext cx="2971800" cy="439466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4BBD28B-F136-4E19-93CC-6BD21879B3E4}"/>
              </a:ext>
            </a:extLst>
          </p:cNvPr>
          <p:cNvSpPr/>
          <p:nvPr/>
        </p:nvSpPr>
        <p:spPr>
          <a:xfrm>
            <a:off x="11430000" y="5524500"/>
            <a:ext cx="914400" cy="762000"/>
          </a:xfrm>
          <a:prstGeom prst="right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5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3CFE9D0-716B-4985-B507-0EA5B2530CE3}"/>
              </a:ext>
            </a:extLst>
          </p:cNvPr>
          <p:cNvSpPr txBox="1">
            <a:spLocks/>
          </p:cNvSpPr>
          <p:nvPr/>
        </p:nvSpPr>
        <p:spPr>
          <a:xfrm>
            <a:off x="1143000" y="2355795"/>
            <a:ext cx="8434154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생산량이 많은 산지인 완도 추출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2BB9A4-86AA-4B1B-8E71-4AC73F59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71177"/>
            <a:ext cx="8761858" cy="478857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0781C28-6981-463A-91D3-A679D99830EE}"/>
              </a:ext>
            </a:extLst>
          </p:cNvPr>
          <p:cNvSpPr/>
          <p:nvPr/>
        </p:nvSpPr>
        <p:spPr>
          <a:xfrm>
            <a:off x="10515600" y="5584465"/>
            <a:ext cx="914400" cy="762000"/>
          </a:xfrm>
          <a:prstGeom prst="right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D08E7F-F6CF-4A88-89DA-83AF30FA2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0" y="3585465"/>
            <a:ext cx="5512431" cy="47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C4D5CDD-9D6D-42E6-8C73-4F0C013D34ED}"/>
              </a:ext>
            </a:extLst>
          </p:cNvPr>
          <p:cNvSpPr txBox="1">
            <a:spLocks/>
          </p:cNvSpPr>
          <p:nvPr/>
        </p:nvSpPr>
        <p:spPr>
          <a:xfrm>
            <a:off x="741206" y="2128643"/>
            <a:ext cx="12136594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제거 후 양식장 위치 기준 수온데이터 병합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851333-D5EA-4352-854B-25CCC99D0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10"/>
          <a:stretch/>
        </p:blipFill>
        <p:spPr>
          <a:xfrm>
            <a:off x="8305800" y="3866978"/>
            <a:ext cx="5715000" cy="42532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9B57E7-7BDC-47C7-9100-9FF33BE6D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6"/>
          <a:stretch/>
        </p:blipFill>
        <p:spPr>
          <a:xfrm>
            <a:off x="15773400" y="3771900"/>
            <a:ext cx="2143052" cy="4264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0F1BC1-0E3E-47B0-BA74-9CCC28F4C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87" y="3933653"/>
            <a:ext cx="6379919" cy="4253279"/>
          </a:xfrm>
          <a:prstGeom prst="rect">
            <a:avLst/>
          </a:prstGeom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786FA585-9C05-4741-B2F1-B80606EA4D4B}"/>
              </a:ext>
            </a:extLst>
          </p:cNvPr>
          <p:cNvSpPr/>
          <p:nvPr/>
        </p:nvSpPr>
        <p:spPr>
          <a:xfrm>
            <a:off x="14554200" y="5574517"/>
            <a:ext cx="762000" cy="711983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372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894F77-837E-4262-82C9-161C93E23888}"/>
              </a:ext>
            </a:extLst>
          </p:cNvPr>
          <p:cNvSpPr/>
          <p:nvPr/>
        </p:nvSpPr>
        <p:spPr>
          <a:xfrm rot="1906450">
            <a:off x="2673294" y="-5169444"/>
            <a:ext cx="12250239" cy="220333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740EC41-D9DF-403C-8D22-4FF6A773E3EF}"/>
              </a:ext>
            </a:extLst>
          </p:cNvPr>
          <p:cNvSpPr txBox="1">
            <a:spLocks/>
          </p:cNvSpPr>
          <p:nvPr/>
        </p:nvSpPr>
        <p:spPr>
          <a:xfrm>
            <a:off x="7200900" y="4875661"/>
            <a:ext cx="3886200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29BCD0-9EBA-4234-8F69-C7B17030A57A}"/>
              </a:ext>
            </a:extLst>
          </p:cNvPr>
          <p:cNvSpPr/>
          <p:nvPr/>
        </p:nvSpPr>
        <p:spPr>
          <a:xfrm>
            <a:off x="6781800" y="5028300"/>
            <a:ext cx="229395" cy="23039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577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6835AA9-5862-49EA-8B23-9439A38C32B3}"/>
              </a:ext>
            </a:extLst>
          </p:cNvPr>
          <p:cNvSpPr/>
          <p:nvPr/>
        </p:nvSpPr>
        <p:spPr>
          <a:xfrm rot="1906450">
            <a:off x="11902872" y="-477292"/>
            <a:ext cx="12250239" cy="1839612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9092" y="5372100"/>
            <a:ext cx="1926678" cy="259995"/>
            <a:chOff x="3503614" y="6402676"/>
            <a:chExt cx="192667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82044" y="2846965"/>
            <a:ext cx="779352" cy="45776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2E453FB5-3907-4D39-908F-347B01BAC446}"/>
              </a:ext>
            </a:extLst>
          </p:cNvPr>
          <p:cNvSpPr txBox="1">
            <a:spLocks/>
          </p:cNvSpPr>
          <p:nvPr/>
        </p:nvSpPr>
        <p:spPr>
          <a:xfrm>
            <a:off x="3774833" y="4650684"/>
            <a:ext cx="8434154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E8CCBB-8AA5-48DE-9666-27E10D1E1CFB}"/>
              </a:ext>
            </a:extLst>
          </p:cNvPr>
          <p:cNvSpPr txBox="1"/>
          <p:nvPr/>
        </p:nvSpPr>
        <p:spPr>
          <a:xfrm>
            <a:off x="10691812" y="4756011"/>
            <a:ext cx="3703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BF3201-A3B0-407F-AD61-6559FB2A45D7}"/>
              </a:ext>
            </a:extLst>
          </p:cNvPr>
          <p:cNvSpPr txBox="1"/>
          <p:nvPr/>
        </p:nvSpPr>
        <p:spPr>
          <a:xfrm>
            <a:off x="10691812" y="3874954"/>
            <a:ext cx="4089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 및 </a:t>
            </a:r>
            <a:r>
              <a:rPr lang="ko-KR" altLang="en-US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ko-KR" alt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7698C8-A08D-46AB-AB19-5DE2A609A939}"/>
              </a:ext>
            </a:extLst>
          </p:cNvPr>
          <p:cNvSpPr txBox="1"/>
          <p:nvPr/>
        </p:nvSpPr>
        <p:spPr>
          <a:xfrm>
            <a:off x="10749665" y="2933700"/>
            <a:ext cx="4089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소개 및 의의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CC1659-B8A0-4806-B45A-23CBC66F3B01}"/>
              </a:ext>
            </a:extLst>
          </p:cNvPr>
          <p:cNvSpPr txBox="1"/>
          <p:nvPr/>
        </p:nvSpPr>
        <p:spPr>
          <a:xfrm>
            <a:off x="10711565" y="5600700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28182E-D6A3-4E3E-99A4-007E951D6314}"/>
              </a:ext>
            </a:extLst>
          </p:cNvPr>
          <p:cNvSpPr txBox="1"/>
          <p:nvPr/>
        </p:nvSpPr>
        <p:spPr>
          <a:xfrm>
            <a:off x="10711565" y="6438900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결론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41AC33E-9445-42A9-AC4C-C2CE95CAB3FF}"/>
              </a:ext>
            </a:extLst>
          </p:cNvPr>
          <p:cNvSpPr/>
          <p:nvPr/>
        </p:nvSpPr>
        <p:spPr>
          <a:xfrm>
            <a:off x="-1297369" y="2738858"/>
            <a:ext cx="4340346" cy="43593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8A1FD97-7632-4CD7-B489-966C57FC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855" y="3125731"/>
            <a:ext cx="12732290" cy="665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C2B020A-F9B8-4257-8756-4EA4440E2354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10772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AutoNum type="arabicPeriod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연도별 생산량과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1kg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가격 평균의 추이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</a:p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전반적으로 반비례 관계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상관계수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-0.72)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8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D7F55B-5125-4B0C-887E-78481FBC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314700"/>
            <a:ext cx="13856809" cy="65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10772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월별 생산량 및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1kg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가격 평균의 추이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</a:p>
          <a:p>
            <a:pPr algn="l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연별 생산량과는 다르게 수요가 높은 연말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생산량과 가격이 같이 상승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627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0B38CD-74B0-4269-B1E0-C3410A4B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590" y="3086100"/>
            <a:ext cx="13324342" cy="67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100E4D3-7B9F-4B2D-BBD6-058F7BDB4A0C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10772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수온데이터의 추이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</a:p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매년 비슷한 양상을 띔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red :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수온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blue : 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용존산소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599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3C2103C-E9AA-4495-B7A4-9024BE035D49}"/>
              </a:ext>
            </a:extLst>
          </p:cNvPr>
          <p:cNvSpPr txBox="1">
            <a:spLocks/>
          </p:cNvSpPr>
          <p:nvPr/>
        </p:nvSpPr>
        <p:spPr>
          <a:xfrm>
            <a:off x="857228" y="6870637"/>
            <a:ext cx="7867674" cy="2696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수온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 이상으로 따뜻할 때 가장 많은 생산량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주로 따뜻한 남해에서 서식하는 어류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2" y="1716778"/>
            <a:ext cx="6483197" cy="4866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48" y="1716776"/>
            <a:ext cx="8777664" cy="772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15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3C2103C-E9AA-4495-B7A4-9024BE035D49}"/>
              </a:ext>
            </a:extLst>
          </p:cNvPr>
          <p:cNvSpPr txBox="1">
            <a:spLocks/>
          </p:cNvSpPr>
          <p:nvPr/>
        </p:nvSpPr>
        <p:spPr>
          <a:xfrm>
            <a:off x="942082" y="1962529"/>
            <a:ext cx="12966425" cy="311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생산량이 증가할 수록 평균가격이 감소하는 음의 상관관계를 보임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상관계수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143023" lvl="1" indent="-457223">
              <a:lnSpc>
                <a:spcPct val="150000"/>
              </a:lnSpc>
              <a:buFontTx/>
              <a:buChar char="-"/>
            </a:pPr>
            <a:r>
              <a:rPr lang="en-US" altLang="ko-KR" sz="3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Spermanr</a:t>
            </a:r>
            <a:r>
              <a:rPr lang="en-US" altLang="ko-KR" sz="3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-0.704</a:t>
            </a:r>
          </a:p>
          <a:p>
            <a:pPr marL="1143023" lvl="1" indent="-457223">
              <a:lnSpc>
                <a:spcPct val="150000"/>
              </a:lnSpc>
              <a:buFontTx/>
              <a:buChar char="-"/>
            </a:pPr>
            <a:r>
              <a:rPr lang="en-US" altLang="ko-KR" sz="3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Pearsonr</a:t>
            </a:r>
            <a:r>
              <a:rPr lang="en-US" altLang="ko-KR" sz="3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-0.683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23" indent="-457223" algn="l">
              <a:buFontTx/>
              <a:buChar char="-"/>
            </a:pP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143023" lvl="1" indent="-457223">
              <a:buFontTx/>
              <a:buChar char="-"/>
            </a:pPr>
            <a:endParaRPr lang="en-US" altLang="ko-KR" sz="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42082" y="4589575"/>
            <a:ext cx="9981233" cy="5651259"/>
            <a:chOff x="628054" y="2919801"/>
            <a:chExt cx="6654155" cy="37675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54" y="2919801"/>
              <a:ext cx="6654155" cy="333661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701642" y="6256420"/>
              <a:ext cx="21301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▲연도별 생산량과 평균가격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ko-KR" alt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41761" y="5080610"/>
            <a:ext cx="6629672" cy="4813974"/>
            <a:chOff x="7627840" y="3247158"/>
            <a:chExt cx="4419781" cy="32093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7840" y="3247158"/>
              <a:ext cx="4419781" cy="26965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439205" y="6025587"/>
              <a:ext cx="27970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▲월별 생산량과 평균가격의 상관관계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694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3C2103C-E9AA-4495-B7A4-9024BE035D49}"/>
              </a:ext>
            </a:extLst>
          </p:cNvPr>
          <p:cNvSpPr txBox="1">
            <a:spLocks/>
          </p:cNvSpPr>
          <p:nvPr/>
        </p:nvSpPr>
        <p:spPr>
          <a:xfrm>
            <a:off x="857227" y="2128643"/>
            <a:ext cx="12966425" cy="1085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23" indent="-457223" algn="l"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/>
              </a:rPr>
              <a:t>수온이 높을 수록 생산량 증가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/>
            </a:endParaRPr>
          </a:p>
          <a:p>
            <a:pPr marL="1143023" lvl="1" indent="-457223">
              <a:buFontTx/>
              <a:buChar char="-"/>
            </a:pPr>
            <a:endParaRPr lang="en-US" altLang="ko-KR" sz="150" dirty="0">
              <a:latin typeface="에스코어 드림 4 Regular" panose="020B0503030302020204" pitchFamily="34" charset="-127"/>
              <a:ea typeface="에스코어 드림 4 Regular" panose="020B050303030202020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29001" y="3625980"/>
            <a:ext cx="10818569" cy="5757252"/>
            <a:chOff x="628055" y="3323629"/>
            <a:chExt cx="6245650" cy="34150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55" y="3323629"/>
              <a:ext cx="6245650" cy="319593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701642" y="6519565"/>
              <a:ext cx="2130159" cy="219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▲연도별 생산량과 평균수온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5415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3C2103C-E9AA-4495-B7A4-9024BE035D49}"/>
              </a:ext>
            </a:extLst>
          </p:cNvPr>
          <p:cNvSpPr txBox="1">
            <a:spLocks/>
          </p:cNvSpPr>
          <p:nvPr/>
        </p:nvSpPr>
        <p:spPr>
          <a:xfrm>
            <a:off x="1004465" y="3390900"/>
            <a:ext cx="6096000" cy="4374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평균적으로 수온이 높을 수록 생산량은 증가</a:t>
            </a:r>
            <a:b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생산량이 많을 수록 평균 가격은 감소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23" indent="-457223" algn="l">
              <a:lnSpc>
                <a:spcPct val="150000"/>
              </a:lnSpc>
              <a:buFontTx/>
              <a:buChar char="-"/>
            </a:pP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막대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생산량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빨강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가격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파랑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수온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1" y="2128643"/>
            <a:ext cx="9964616" cy="74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3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3C2103C-E9AA-4495-B7A4-9024BE035D49}"/>
              </a:ext>
            </a:extLst>
          </p:cNvPr>
          <p:cNvSpPr txBox="1">
            <a:spLocks/>
          </p:cNvSpPr>
          <p:nvPr/>
        </p:nvSpPr>
        <p:spPr>
          <a:xfrm>
            <a:off x="857226" y="2128643"/>
            <a:ext cx="12725424" cy="1235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23" indent="-457223" algn="l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최종적으로 일시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평균가격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수온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생산량 컬럼 사용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64508"/>
            <a:ext cx="7682337" cy="65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5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741CB8-52B8-4010-ACE3-7177780E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87" y="3139625"/>
            <a:ext cx="11650425" cy="6804475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2D51C8F-89F7-4906-AD11-6A7BF5A34C51}"/>
              </a:ext>
            </a:extLst>
          </p:cNvPr>
          <p:cNvSpPr txBox="1">
            <a:spLocks/>
          </p:cNvSpPr>
          <p:nvPr/>
        </p:nvSpPr>
        <p:spPr>
          <a:xfrm>
            <a:off x="1143000" y="1807264"/>
            <a:ext cx="13602594" cy="1332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양식장 수 증가로 인해 </a:t>
            </a:r>
            <a:r>
              <a:rPr lang="ko-KR" altLang="en-US" sz="320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생산량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증가하면서 </a:t>
            </a:r>
            <a:r>
              <a:rPr lang="en-US" altLang="ko-KR" sz="3200" dirty="0">
                <a:solidFill>
                  <a:schemeClr val="accent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kg</a:t>
            </a:r>
            <a:r>
              <a:rPr lang="ko-KR" altLang="en-US" sz="3200" dirty="0">
                <a:solidFill>
                  <a:schemeClr val="accent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당 평균가격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감소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37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EE0E17-2C91-4833-A95C-F0AD44AF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45577"/>
            <a:ext cx="8982187" cy="568620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2D51C8F-89F7-4906-AD11-6A7BF5A34C51}"/>
              </a:ext>
            </a:extLst>
          </p:cNvPr>
          <p:cNvSpPr txBox="1">
            <a:spLocks/>
          </p:cNvSpPr>
          <p:nvPr/>
        </p:nvSpPr>
        <p:spPr>
          <a:xfrm>
            <a:off x="1295400" y="1831853"/>
            <a:ext cx="13602594" cy="1332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생산량과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1kg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당 평균가격은 음의 상관관계를 띄고 있음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7DCB3-DAA8-42DF-87F0-4A40570DA88D}"/>
              </a:ext>
            </a:extLst>
          </p:cNvPr>
          <p:cNvSpPr txBox="1"/>
          <p:nvPr/>
        </p:nvSpPr>
        <p:spPr>
          <a:xfrm>
            <a:off x="10668000" y="6565080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상관계수</a:t>
            </a:r>
            <a:endParaRPr lang="en-US" altLang="ko-KR" sz="2400" dirty="0">
              <a:solidFill>
                <a:schemeClr val="accent6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endParaRPr lang="en-US" altLang="ko-KR" sz="2400" dirty="0">
              <a:solidFill>
                <a:schemeClr val="accent6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lang="en-US" altLang="ko-KR" sz="2400" dirty="0" err="1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Pearsonr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-0.6574</a:t>
            </a:r>
          </a:p>
          <a:p>
            <a:pPr algn="l"/>
            <a:r>
              <a:rPr lang="en-US" altLang="ko-KR" sz="2400" dirty="0" err="1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Spearmanr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-0.6959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27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634578-3554-4E72-8DD8-338FB06A4E4D}"/>
              </a:ext>
            </a:extLst>
          </p:cNvPr>
          <p:cNvSpPr/>
          <p:nvPr/>
        </p:nvSpPr>
        <p:spPr>
          <a:xfrm>
            <a:off x="-1442754" y="-349345"/>
            <a:ext cx="6248400" cy="11277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0" y="2058444"/>
            <a:ext cx="6462023" cy="6462023"/>
            <a:chOff x="2033333" y="1280952"/>
            <a:chExt cx="7819048" cy="7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333" y="1280952"/>
              <a:ext cx="7819048" cy="781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60925" y="1128343"/>
            <a:ext cx="6390476" cy="259995"/>
            <a:chOff x="10438095" y="2101909"/>
            <a:chExt cx="6390476" cy="2599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8095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AF42F95B-7266-4FCE-AA0A-E5E22A549E89}"/>
              </a:ext>
            </a:extLst>
          </p:cNvPr>
          <p:cNvSpPr txBox="1">
            <a:spLocks/>
          </p:cNvSpPr>
          <p:nvPr/>
        </p:nvSpPr>
        <p:spPr>
          <a:xfrm>
            <a:off x="6956160" y="1533594"/>
            <a:ext cx="9655439" cy="1528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노량진 경락시세 기반 </a:t>
            </a:r>
            <a:endParaRPr lang="en-US" altLang="ko-KR" sz="36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r>
              <a:rPr lang="ko-KR" altLang="en-US" sz="54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수산물 가격 예측 프로젝트란</a:t>
            </a:r>
            <a:endParaRPr lang="en-US" altLang="ko-KR" sz="54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1951D-FDE9-4008-8014-D2400FABA806}"/>
              </a:ext>
            </a:extLst>
          </p:cNvPr>
          <p:cNvSpPr txBox="1"/>
          <p:nvPr/>
        </p:nvSpPr>
        <p:spPr>
          <a:xfrm>
            <a:off x="7637576" y="3619500"/>
            <a:ext cx="10363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농산물 가격 예측 서비스는 잘 구축되어 있는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반면  수산물에 대한 연구는 부족한 상황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수산물 가격과 관련 정보를 취합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분석하고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미래 가격까지 예측하는 서비스를 목표로 함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수산물 시세에 대한 불확실성을 최소화해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기업과 소비자에게 표준화된 가격 데이터 제공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어업 경쟁력 강화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수산물 시세 안정화 및 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효율적인 수급 관리를 기대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8EDDC6-94E4-4183-ABBA-CE8C771FE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9" y="2297772"/>
            <a:ext cx="6092838" cy="5983365"/>
          </a:xfrm>
          <a:prstGeom prst="ellipse">
            <a:avLst/>
          </a:prstGeom>
          <a:effectLst/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316D9BF-705D-43FC-AE01-A5C1E64FCFA4}"/>
              </a:ext>
            </a:extLst>
          </p:cNvPr>
          <p:cNvSpPr/>
          <p:nvPr/>
        </p:nvSpPr>
        <p:spPr>
          <a:xfrm>
            <a:off x="7076167" y="3867102"/>
            <a:ext cx="229395" cy="230398"/>
          </a:xfrm>
          <a:prstGeom prst="ellips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46F71AF-A329-4BF2-98C2-3722D97320B7}"/>
              </a:ext>
            </a:extLst>
          </p:cNvPr>
          <p:cNvSpPr/>
          <p:nvPr/>
        </p:nvSpPr>
        <p:spPr>
          <a:xfrm>
            <a:off x="7077024" y="5104857"/>
            <a:ext cx="229395" cy="230398"/>
          </a:xfrm>
          <a:prstGeom prst="ellips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0FDB7DD-7340-42BC-B2F2-B6F00942043F}"/>
              </a:ext>
            </a:extLst>
          </p:cNvPr>
          <p:cNvSpPr/>
          <p:nvPr/>
        </p:nvSpPr>
        <p:spPr>
          <a:xfrm>
            <a:off x="7076166" y="6342612"/>
            <a:ext cx="229395" cy="230398"/>
          </a:xfrm>
          <a:prstGeom prst="ellips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53CB918-C88A-4AA6-B0C4-A05991A2B2FC}"/>
              </a:ext>
            </a:extLst>
          </p:cNvPr>
          <p:cNvSpPr/>
          <p:nvPr/>
        </p:nvSpPr>
        <p:spPr>
          <a:xfrm>
            <a:off x="7076165" y="7580367"/>
            <a:ext cx="229395" cy="230398"/>
          </a:xfrm>
          <a:prstGeom prst="ellips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25B525-D260-4C7C-A660-88A21CC1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181100"/>
            <a:ext cx="9505950" cy="871569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ABFD4D4-C481-48CA-AC39-981E692DA634}"/>
              </a:ext>
            </a:extLst>
          </p:cNvPr>
          <p:cNvSpPr txBox="1">
            <a:spLocks/>
          </p:cNvSpPr>
          <p:nvPr/>
        </p:nvSpPr>
        <p:spPr>
          <a:xfrm>
            <a:off x="771512" y="3021133"/>
            <a:ext cx="6561901" cy="1332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전복의 제철은 봄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가을이지만 여름철 보양식으로 전복의 소비가 늘어남에 따라 출하량이 증가하고 가격은 감소한다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57CEE48-D07C-4E10-A26C-3FEDE48BEF6D}"/>
              </a:ext>
            </a:extLst>
          </p:cNvPr>
          <p:cNvSpPr txBox="1">
            <a:spLocks/>
          </p:cNvSpPr>
          <p:nvPr/>
        </p:nvSpPr>
        <p:spPr>
          <a:xfrm>
            <a:off x="685800" y="5676900"/>
            <a:ext cx="6561901" cy="13323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- 7~8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월에 </a:t>
            </a:r>
            <a:r>
              <a:rPr lang="ko-KR" altLang="en-US" sz="320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생산량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증가하고 </a:t>
            </a:r>
            <a:r>
              <a:rPr lang="ko-KR" altLang="en-US" sz="32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가격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</a:t>
            </a:r>
            <a:r>
              <a:rPr lang="ko-KR" altLang="en-US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저렴해진다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1968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894F77-837E-4262-82C9-161C93E23888}"/>
              </a:ext>
            </a:extLst>
          </p:cNvPr>
          <p:cNvSpPr/>
          <p:nvPr/>
        </p:nvSpPr>
        <p:spPr>
          <a:xfrm rot="1906450">
            <a:off x="2673294" y="-5169444"/>
            <a:ext cx="12250239" cy="220333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740EC41-D9DF-403C-8D22-4FF6A773E3EF}"/>
              </a:ext>
            </a:extLst>
          </p:cNvPr>
          <p:cNvSpPr txBox="1">
            <a:spLocks/>
          </p:cNvSpPr>
          <p:nvPr/>
        </p:nvSpPr>
        <p:spPr>
          <a:xfrm>
            <a:off x="7200900" y="4875661"/>
            <a:ext cx="3886200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모델링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29BCD0-9EBA-4234-8F69-C7B17030A57A}"/>
              </a:ext>
            </a:extLst>
          </p:cNvPr>
          <p:cNvSpPr/>
          <p:nvPr/>
        </p:nvSpPr>
        <p:spPr>
          <a:xfrm>
            <a:off x="6781800" y="5028300"/>
            <a:ext cx="229395" cy="23039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88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 선형회귀분석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972060" y="1881890"/>
            <a:ext cx="14953739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1kg price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분포도 확인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정규성을 띔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 스케일링만 진행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97954C0-7A61-4988-B1D8-FDE75436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44" y="3773172"/>
            <a:ext cx="7498857" cy="482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9001B695-B5DA-49A7-8C33-88B2C1FE7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3772547"/>
            <a:ext cx="682942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3A6AB68-A722-4FC3-BB66-27A01DB2CB89}"/>
              </a:ext>
            </a:extLst>
          </p:cNvPr>
          <p:cNvSpPr/>
          <p:nvPr/>
        </p:nvSpPr>
        <p:spPr>
          <a:xfrm>
            <a:off x="8838576" y="5424171"/>
            <a:ext cx="914400" cy="762000"/>
          </a:xfrm>
          <a:prstGeom prst="right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743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 선형회귀분석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972060" y="1881890"/>
            <a:ext cx="14953739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과거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 가격 데이터를 사용해 다음 날 가격을 예측하기 위한 분할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D1325A-E330-437C-BF99-1E69C677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2552700"/>
            <a:ext cx="11787188" cy="203263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919E29A-A74E-46D2-AC87-D1E01DB56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181873"/>
            <a:ext cx="7972171" cy="45473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[-1.11609467, -1.34012372, -1.2626369 , -1.51281362, -1.29558511, -1.29558511, -1.51102636, -1.42075613, -0.91874947, -0.74200248],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[-1.34012372, -1.2626369 , -1.51281362, -1.29558511, -1.29558511, -1.51102636, -1.42075613, -0.91874947, -0.74200248, -1.18020829]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[-1.2626369 , -1.51281362, -1.29558511, -1.29558511, -1.51102636, -1.42075613, -0.91874947, -0.74200248, -1.18020829, -1.27626925],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[-1.51281362, -1.29558511, -1.29558511, -1.51102636, -1.42075613, -0.91874947, -0.74200248, -1.18020829, -1.27626925, -1.27626925],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[-1.29558511, -1.29558511, -1.51102636, -1.42075613, -0.91874947, -0.74200248, -1.18020829, -1.27626925, -1.27626925, -1.43057268], [-1.29558511, -1.51102636, -1.42075613, -0.91874947, -0.74200248, -1.18020829, -1.27626925, -1.27626925, -1.43057268, -1.30222032],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[-1.51102636, -1.42075613, -0.91874947, -0.74200248, -1.18020829, -1.27626925, -1.27626925, -1.43057268, -1.30222032, -0.99638374], [-1.42075613, -0.91874947, -0.74200248, -1.18020829, -1.27626925, -1.27626925, -1.43057268, -1.30222032, -0.99638374, -0.99638374],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[-0.91874947, -0.74200248, -1.18020829, -1.27626925, -1.27626925, -1.43057268, -1.30222032, -0.99638374, -0.99638374, -1.14416812], [-0.74200248, -1.18020829, -1.27626925, -1.27626925, -1.43057268, -1.30222032, -0.99638374, -0.99638374, -1.14416812, -1.00965864],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[-1.18020829, -1.27626925, -1.27626925, -1.43057268, -1.30222032, -0.99638374, -0.99638374, -1.14416812, -1.00965864, -1.00965864], [-1.27626925, -1.27626925, -1.43057268, -1.30222032, -0.99638374, -0.99638374, -1.14416812, -1.00965864, -1.00965864, -0.61982065],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A45DA73-C328-4B4C-AF51-3DCFD1593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9076" y="5135029"/>
            <a:ext cx="915649" cy="44953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-1.18020829,</a:t>
            </a:r>
            <a:endParaRPr lang="en-US" altLang="ko-KR" sz="9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9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ko-KR" sz="9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1.27626925,</a:t>
            </a:r>
            <a:endParaRPr lang="en-US" altLang="ko-KR" sz="9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9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-1.27626925, </a:t>
            </a:r>
            <a:endParaRPr lang="en-US" altLang="ko-KR" sz="9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9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-1.43057268, </a:t>
            </a:r>
            <a:endParaRPr lang="en-US" altLang="ko-KR" sz="9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9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-1.30222032,</a:t>
            </a:r>
            <a:endParaRPr lang="en-US" altLang="ko-KR" sz="9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9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-0.99638374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63F3DF-8D14-4F2A-B440-5C95B9E21BD7}"/>
              </a:ext>
            </a:extLst>
          </p:cNvPr>
          <p:cNvSpPr/>
          <p:nvPr/>
        </p:nvSpPr>
        <p:spPr>
          <a:xfrm>
            <a:off x="3262185" y="5014823"/>
            <a:ext cx="9067800" cy="4939061"/>
          </a:xfrm>
          <a:prstGeom prst="rect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02E87C-88B7-4ED6-8D3E-126F10F3BF64}"/>
              </a:ext>
            </a:extLst>
          </p:cNvPr>
          <p:cNvSpPr/>
          <p:nvPr/>
        </p:nvSpPr>
        <p:spPr>
          <a:xfrm>
            <a:off x="12725400" y="5014823"/>
            <a:ext cx="1143000" cy="4939061"/>
          </a:xfrm>
          <a:prstGeom prst="rect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3D8A69-A598-4FC0-A8DA-06F280B3F0C1}"/>
              </a:ext>
            </a:extLst>
          </p:cNvPr>
          <p:cNvSpPr/>
          <p:nvPr/>
        </p:nvSpPr>
        <p:spPr>
          <a:xfrm>
            <a:off x="3249930" y="4663213"/>
            <a:ext cx="1828800" cy="352246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Feature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79CB7B-5C7C-4D3C-9697-D95006265D2C}"/>
              </a:ext>
            </a:extLst>
          </p:cNvPr>
          <p:cNvSpPr/>
          <p:nvPr/>
        </p:nvSpPr>
        <p:spPr>
          <a:xfrm>
            <a:off x="12827668" y="4663213"/>
            <a:ext cx="938464" cy="352246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Label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DE09A5-10B2-4DF5-810A-8D2E59FF62FD}"/>
              </a:ext>
            </a:extLst>
          </p:cNvPr>
          <p:cNvSpPr/>
          <p:nvPr/>
        </p:nvSpPr>
        <p:spPr>
          <a:xfrm>
            <a:off x="3581400" y="5158490"/>
            <a:ext cx="10184732" cy="543672"/>
          </a:xfrm>
          <a:prstGeom prst="rect">
            <a:avLst/>
          </a:prstGeom>
          <a:solidFill>
            <a:srgbClr val="1F497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71F593-2C38-4AF1-8897-0FF11D2798FF}"/>
              </a:ext>
            </a:extLst>
          </p:cNvPr>
          <p:cNvSpPr/>
          <p:nvPr/>
        </p:nvSpPr>
        <p:spPr>
          <a:xfrm>
            <a:off x="3581400" y="5984374"/>
            <a:ext cx="10184732" cy="543672"/>
          </a:xfrm>
          <a:prstGeom prst="rect">
            <a:avLst/>
          </a:prstGeom>
          <a:solidFill>
            <a:srgbClr val="1F497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054952-0237-47C3-AEF4-397F03BE216F}"/>
              </a:ext>
            </a:extLst>
          </p:cNvPr>
          <p:cNvSpPr/>
          <p:nvPr/>
        </p:nvSpPr>
        <p:spPr>
          <a:xfrm>
            <a:off x="3581400" y="6810258"/>
            <a:ext cx="10184732" cy="543672"/>
          </a:xfrm>
          <a:prstGeom prst="rect">
            <a:avLst/>
          </a:prstGeom>
          <a:solidFill>
            <a:srgbClr val="1F497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37902C-B043-4FD6-8ED6-423EF52CF8CD}"/>
              </a:ext>
            </a:extLst>
          </p:cNvPr>
          <p:cNvSpPr/>
          <p:nvPr/>
        </p:nvSpPr>
        <p:spPr>
          <a:xfrm>
            <a:off x="3581400" y="7636142"/>
            <a:ext cx="10184732" cy="543672"/>
          </a:xfrm>
          <a:prstGeom prst="rect">
            <a:avLst/>
          </a:prstGeom>
          <a:solidFill>
            <a:srgbClr val="1F497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C5FAC7-3BAF-4224-B376-2FAAC5F07867}"/>
              </a:ext>
            </a:extLst>
          </p:cNvPr>
          <p:cNvSpPr/>
          <p:nvPr/>
        </p:nvSpPr>
        <p:spPr>
          <a:xfrm>
            <a:off x="3581400" y="8462026"/>
            <a:ext cx="10184732" cy="543672"/>
          </a:xfrm>
          <a:prstGeom prst="rect">
            <a:avLst/>
          </a:prstGeom>
          <a:solidFill>
            <a:srgbClr val="1F497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D6E2C3-6187-4214-B356-453A711DBC22}"/>
              </a:ext>
            </a:extLst>
          </p:cNvPr>
          <p:cNvSpPr/>
          <p:nvPr/>
        </p:nvSpPr>
        <p:spPr>
          <a:xfrm>
            <a:off x="3581400" y="9287912"/>
            <a:ext cx="10184732" cy="543672"/>
          </a:xfrm>
          <a:prstGeom prst="rect">
            <a:avLst/>
          </a:prstGeom>
          <a:solidFill>
            <a:srgbClr val="1F497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47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 선형회귀분석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972060" y="1881890"/>
            <a:ext cx="14953739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R2 score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높은 </a:t>
            </a:r>
            <a:r>
              <a:rPr lang="en-US" altLang="ko-KR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n_steps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11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선정하여 검정 진행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C1F0E6-B8C7-4248-B1ED-9467C4D90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5" b="14254"/>
          <a:stretch/>
        </p:blipFill>
        <p:spPr>
          <a:xfrm>
            <a:off x="1299626" y="2690945"/>
            <a:ext cx="15688748" cy="55005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A3DAAA-ED4D-431A-8450-6E5DCECC6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5" t="87834" r="72417"/>
          <a:stretch/>
        </p:blipFill>
        <p:spPr>
          <a:xfrm>
            <a:off x="1308370" y="8602464"/>
            <a:ext cx="4876800" cy="11908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A5B9B44-F994-48B1-8521-CA8C47E49FE8}"/>
              </a:ext>
            </a:extLst>
          </p:cNvPr>
          <p:cNvSpPr/>
          <p:nvPr/>
        </p:nvSpPr>
        <p:spPr>
          <a:xfrm>
            <a:off x="1378694" y="8415780"/>
            <a:ext cx="4736152" cy="1409734"/>
          </a:xfrm>
          <a:prstGeom prst="rect">
            <a:avLst/>
          </a:prstGeom>
          <a:solidFill>
            <a:srgbClr val="1F497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381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 선형회귀분석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972060" y="1881890"/>
            <a:ext cx="14953739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en-US" altLang="ko-KR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test_y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y_pred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그래프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9BE8BD4-DC50-428A-AACF-4535887D5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37" y="3086100"/>
            <a:ext cx="14433647" cy="584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871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다중회귀분석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Temp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Quantity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통한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1kg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price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회귀 분석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9A0771-BAE4-4069-A1DF-7CDC07385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37" b="7592"/>
          <a:stretch/>
        </p:blipFill>
        <p:spPr>
          <a:xfrm>
            <a:off x="7868812" y="3953176"/>
            <a:ext cx="9992047" cy="43266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040C15-33AC-433B-BD0F-2C37CC84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46" y="3162300"/>
            <a:ext cx="7265634" cy="53550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ADDCE69-ACC5-47FB-9E19-B11549FA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91" r="78000"/>
          <a:stretch/>
        </p:blipFill>
        <p:spPr>
          <a:xfrm>
            <a:off x="7958237" y="8606883"/>
            <a:ext cx="5030916" cy="9259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64DA09-65CD-4337-A664-6576B97F63EF}"/>
              </a:ext>
            </a:extLst>
          </p:cNvPr>
          <p:cNvSpPr/>
          <p:nvPr/>
        </p:nvSpPr>
        <p:spPr>
          <a:xfrm>
            <a:off x="7868812" y="8430718"/>
            <a:ext cx="5209767" cy="1409734"/>
          </a:xfrm>
          <a:prstGeom prst="rect">
            <a:avLst/>
          </a:prstGeom>
          <a:solidFill>
            <a:srgbClr val="1F497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50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10772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정상성을 확인하기 위해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ACF, PACF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진행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ACF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테스트가  천천히 내려가는 양상을 보임으로서 비정상 시계열의 자기상관을 보임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4864DF-6DEE-4339-AC00-8E51F1602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886" y="4386658"/>
            <a:ext cx="5541818" cy="377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5344F09-62A0-4617-A70D-5E3338DF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" y="4475218"/>
            <a:ext cx="5652025" cy="366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0CA12E2-BFE2-491F-B686-2F3AA0D0E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5182" y="4445698"/>
            <a:ext cx="5541818" cy="377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5C6192D-C264-40A4-97ED-EEA238F0883C}"/>
              </a:ext>
            </a:extLst>
          </p:cNvPr>
          <p:cNvSpPr txBox="1">
            <a:spLocks/>
          </p:cNvSpPr>
          <p:nvPr/>
        </p:nvSpPr>
        <p:spPr>
          <a:xfrm>
            <a:off x="2441578" y="3986548"/>
            <a:ext cx="2029631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 데이터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36E7AEA-BC52-4F96-BC00-1644C8C2CE03}"/>
              </a:ext>
            </a:extLst>
          </p:cNvPr>
          <p:cNvSpPr txBox="1">
            <a:spLocks/>
          </p:cNvSpPr>
          <p:nvPr/>
        </p:nvSpPr>
        <p:spPr>
          <a:xfrm>
            <a:off x="8308979" y="3986548"/>
            <a:ext cx="2029631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ACF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8DFB315-7FE1-43EA-A8C6-BF1448F0CF31}"/>
              </a:ext>
            </a:extLst>
          </p:cNvPr>
          <p:cNvSpPr txBox="1">
            <a:spLocks/>
          </p:cNvSpPr>
          <p:nvPr/>
        </p:nvSpPr>
        <p:spPr>
          <a:xfrm>
            <a:off x="14121275" y="3986548"/>
            <a:ext cx="2029631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PACF</a:t>
            </a:r>
          </a:p>
        </p:txBody>
      </p:sp>
    </p:spTree>
    <p:extLst>
      <p:ext uri="{BB962C8B-B14F-4D97-AF65-F5344CB8AC3E}">
        <p14:creationId xmlns:p14="http://schemas.microsoft.com/office/powerpoint/2010/main" val="3377939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314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차분 진행 후 재 검사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43E8DE5-6157-407E-8A7F-3237726C863E}"/>
              </a:ext>
            </a:extLst>
          </p:cNvPr>
          <p:cNvSpPr txBox="1">
            <a:spLocks/>
          </p:cNvSpPr>
          <p:nvPr/>
        </p:nvSpPr>
        <p:spPr>
          <a:xfrm>
            <a:off x="2441578" y="3986548"/>
            <a:ext cx="2029631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 데이터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2C1C520-C7F7-4B39-8A0F-2AC7E0DC6A42}"/>
              </a:ext>
            </a:extLst>
          </p:cNvPr>
          <p:cNvSpPr txBox="1">
            <a:spLocks/>
          </p:cNvSpPr>
          <p:nvPr/>
        </p:nvSpPr>
        <p:spPr>
          <a:xfrm>
            <a:off x="8308979" y="3986548"/>
            <a:ext cx="2029631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ACF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FAC10E4-04FF-4C0E-8173-735CBD31FA89}"/>
              </a:ext>
            </a:extLst>
          </p:cNvPr>
          <p:cNvSpPr txBox="1">
            <a:spLocks/>
          </p:cNvSpPr>
          <p:nvPr/>
        </p:nvSpPr>
        <p:spPr>
          <a:xfrm>
            <a:off x="14121275" y="3986548"/>
            <a:ext cx="2029631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PACF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9A7A074-B935-4CEE-8518-BC56CA6F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37" y="4501086"/>
            <a:ext cx="5644153" cy="366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C1F3EFDF-98CB-4BB0-8E13-425E418B7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960" y="4412987"/>
            <a:ext cx="5541818" cy="377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BDD7AE07-78C5-4185-B853-FFE89860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108" y="4445698"/>
            <a:ext cx="5541818" cy="377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778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참고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auto_arima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진행하여도 동일하게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(0,1,1)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유형으로 결과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4DE6D65-FB00-4A3C-90C1-B421F4F85C3D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8A8B9A-E5DC-436F-956A-5BE6726FA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49" y="3135026"/>
            <a:ext cx="11692890" cy="664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1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그룹 1018"/>
          <p:cNvGrpSpPr/>
          <p:nvPr/>
        </p:nvGrpSpPr>
        <p:grpSpPr>
          <a:xfrm>
            <a:off x="4953000" y="1547540"/>
            <a:ext cx="7847619" cy="259995"/>
            <a:chOff x="5301807" y="1653048"/>
            <a:chExt cx="7847619" cy="2599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CB31B2BF-8AEC-4D8C-8FDC-C02D388CDA51}"/>
              </a:ext>
            </a:extLst>
          </p:cNvPr>
          <p:cNvSpPr txBox="1">
            <a:spLocks/>
          </p:cNvSpPr>
          <p:nvPr/>
        </p:nvSpPr>
        <p:spPr>
          <a:xfrm>
            <a:off x="1143000" y="1409700"/>
            <a:ext cx="8434154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54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팀원 역할</a:t>
            </a:r>
            <a:endParaRPr lang="en-US" altLang="ko-KR" sz="8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1C86AD-A42A-468E-BDAA-176BC4D5C27C}"/>
              </a:ext>
            </a:extLst>
          </p:cNvPr>
          <p:cNvSpPr/>
          <p:nvPr/>
        </p:nvSpPr>
        <p:spPr>
          <a:xfrm rot="1906450">
            <a:off x="11902872" y="-477292"/>
            <a:ext cx="12250239" cy="1839612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F5DF8-98E0-4351-8502-3787E71865CF}"/>
              </a:ext>
            </a:extLst>
          </p:cNvPr>
          <p:cNvSpPr txBox="1"/>
          <p:nvPr/>
        </p:nvSpPr>
        <p:spPr>
          <a:xfrm>
            <a:off x="1654968" y="3543300"/>
            <a:ext cx="11299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최예슬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팀장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전복</a:t>
            </a:r>
            <a:r>
              <a:rPr lang="en-US" altLang="ko-KR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굴</a:t>
            </a:r>
            <a:r>
              <a:rPr lang="en-US" altLang="ko-KR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삼치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굴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분석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3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김인아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갈치</a:t>
            </a:r>
            <a:r>
              <a:rPr lang="en-US" altLang="ko-KR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넙치</a:t>
            </a:r>
            <a:r>
              <a:rPr lang="en-US" altLang="ko-KR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오징어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갈치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분석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3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양세빈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우럭</a:t>
            </a:r>
            <a:r>
              <a:rPr lang="en-US" altLang="ko-KR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조기</a:t>
            </a:r>
            <a:r>
              <a:rPr lang="en-US" altLang="ko-KR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고등어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전복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분석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5212"/>
            <a:ext cx="17297400" cy="10772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AR(0),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차분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(1), MA(1)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으로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ARIMA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진행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상수항의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p-value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0.05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초과하여 </a:t>
            </a:r>
            <a:r>
              <a:rPr lang="en-US" altLang="ko-KR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nc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조건으로 재 진행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034BED-BCB9-4978-A241-A50786113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395272"/>
            <a:ext cx="14161076" cy="632621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C381433E-2C5B-4EC8-8D92-97EF1F2C0FD3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191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Forecast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값과 원데이터를 그래프 화할 시 크게 튀는 값이 보이지 않음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05BC70-2A26-4022-877C-D30E04C8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377784"/>
            <a:ext cx="9738837" cy="638498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4DE6D65-FB00-4A3C-90C1-B421F4F85C3D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840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96190"/>
            <a:ext cx="17297400" cy="15696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역시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간의 데이터에 비해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845.96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정도의 낮은 수치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step=1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값의 경우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4648.32,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최댓값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6306.36,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최소값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2990.28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예측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5653.34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값이 구간 안에 포함됨을 확인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002ADC-09FA-4947-A282-17B0D39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81" y="3860369"/>
            <a:ext cx="15563237" cy="555033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6B8868F-0CA8-4B08-B5B1-F998D937A00F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198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LSTM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 모형에 적합하도록 </a:t>
            </a:r>
            <a:r>
              <a:rPr lang="en-US" altLang="ko-KR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MinMaxScaler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통해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사이의 값으로 스케일링 진행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F7FF17-65C6-4953-B97B-A0538DB24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404016"/>
            <a:ext cx="14249819" cy="59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67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LSTM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Sliding Window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시작했으나 최종적으로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개가 가장 높은 정확도를 보임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FCED8D-7D27-4877-81B2-0F4389D64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60"/>
          <a:stretch/>
        </p:blipFill>
        <p:spPr>
          <a:xfrm>
            <a:off x="5029200" y="2857500"/>
            <a:ext cx="12873705" cy="6364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5AB1C7-C363-456E-A306-A99CD82E4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95" y="5519063"/>
            <a:ext cx="5825206" cy="4258698"/>
          </a:xfrm>
          <a:prstGeom prst="rect">
            <a:avLst/>
          </a:prstGeom>
          <a:ln>
            <a:solidFill>
              <a:srgbClr val="1F497D"/>
            </a:solidFill>
          </a:ln>
        </p:spPr>
      </p:pic>
    </p:spTree>
    <p:extLst>
      <p:ext uri="{BB962C8B-B14F-4D97-AF65-F5344CB8AC3E}">
        <p14:creationId xmlns:p14="http://schemas.microsoft.com/office/powerpoint/2010/main" val="1407991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LSTM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Nan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Drop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하고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필요한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 데이터로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Reshape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1BFBAB-805B-4E1B-9664-85746EDB4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391525"/>
            <a:ext cx="12931331" cy="42873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F1242B-AA2D-46AB-B4FF-7AE53EC0B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548" y="7678918"/>
            <a:ext cx="12862179" cy="21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60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LSTM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생성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(input shape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데이터의 크기에 맞춰 설정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660DED-6C7A-4E8B-9E0C-68285917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462" y="2631778"/>
            <a:ext cx="14161076" cy="67826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46D814-2366-42D7-9C2F-99AFB7817FB5}"/>
              </a:ext>
            </a:extLst>
          </p:cNvPr>
          <p:cNvSpPr/>
          <p:nvPr/>
        </p:nvSpPr>
        <p:spPr>
          <a:xfrm>
            <a:off x="4267550" y="4974860"/>
            <a:ext cx="2209450" cy="278908"/>
          </a:xfrm>
          <a:prstGeom prst="rect">
            <a:avLst/>
          </a:prstGeom>
          <a:solidFill>
            <a:srgbClr val="1F497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18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LSTM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10772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Early stop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설정해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loss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줄지 않는 시점에서 멈추도록 설정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epochs = 100, batch = 30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설정하여 진행 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41D1E0-27B0-4A59-8E5C-54E60BFC7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327" y="3169170"/>
            <a:ext cx="11724323" cy="6380798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695912CC-137F-4A6D-842A-1EE39FCC2B76}"/>
              </a:ext>
            </a:extLst>
          </p:cNvPr>
          <p:cNvSpPr txBox="1">
            <a:spLocks/>
          </p:cNvSpPr>
          <p:nvPr/>
        </p:nvSpPr>
        <p:spPr>
          <a:xfrm>
            <a:off x="9120251" y="7251522"/>
            <a:ext cx="8554387" cy="193899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Epochs 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에포크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(epoch)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에포크는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전체 입력 데이터를 한번 순회하는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 Size =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numpy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전달하면 모델은 데이터를 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작은 배치로 나누고 훈련 과정에서 이 배치를 순회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3149BF-AF22-400B-9DF1-AE0DAECDD57E}"/>
              </a:ext>
            </a:extLst>
          </p:cNvPr>
          <p:cNvSpPr/>
          <p:nvPr/>
        </p:nvSpPr>
        <p:spPr>
          <a:xfrm>
            <a:off x="8782730" y="6972300"/>
            <a:ext cx="9229428" cy="2497436"/>
          </a:xfrm>
          <a:prstGeom prst="rect">
            <a:avLst/>
          </a:prstGeom>
          <a:solidFill>
            <a:srgbClr val="1F497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8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LSTM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6. </a:t>
            </a:r>
            <a:r>
              <a:rPr lang="ko-KR" altLang="en-US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실제값과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예측값의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Plot,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직선으로 분포하는 것으로 보아 둘의 값이 대부분 일치함을 확인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6439A2-38D0-4C8B-9159-4C4723402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230" y="2823130"/>
            <a:ext cx="13287540" cy="6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22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LSTM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7. Test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값과 </a:t>
            </a:r>
            <a:r>
              <a:rPr lang="en-US" altLang="ko-KR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Pred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 시각화 </a:t>
            </a:r>
            <a:r>
              <a:rPr lang="ko-KR" altLang="en-US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극단값을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제외하곤 비슷한 양상을 띔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6A1FA938-9142-4967-A992-DC01A4CB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77" y="3413948"/>
            <a:ext cx="8287540" cy="579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991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200" y="133350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EE241B-D282-4E54-932E-14BA8D8B7FCD}"/>
              </a:ext>
            </a:extLst>
          </p:cNvPr>
          <p:cNvSpPr/>
          <p:nvPr/>
        </p:nvSpPr>
        <p:spPr>
          <a:xfrm>
            <a:off x="12192000" y="-647700"/>
            <a:ext cx="6248400" cy="11277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8B7A106-0185-4587-A25C-C793468BDEAE}"/>
              </a:ext>
            </a:extLst>
          </p:cNvPr>
          <p:cNvSpPr txBox="1">
            <a:spLocks/>
          </p:cNvSpPr>
          <p:nvPr/>
        </p:nvSpPr>
        <p:spPr>
          <a:xfrm>
            <a:off x="1195395" y="1936691"/>
            <a:ext cx="8434154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수집 방법</a:t>
            </a:r>
            <a:endParaRPr lang="en-US" altLang="ko-KR" sz="6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6D51B-0A83-43EB-A634-565219F0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10" y="1493955"/>
            <a:ext cx="3833890" cy="1291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139622-88E7-479D-952D-29DEB9C9D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976" y="2784959"/>
            <a:ext cx="9353763" cy="61249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3425EEF-8A76-4F62-9B01-CF6EE32CC347}"/>
              </a:ext>
            </a:extLst>
          </p:cNvPr>
          <p:cNvSpPr txBox="1"/>
          <p:nvPr/>
        </p:nvSpPr>
        <p:spPr>
          <a:xfrm>
            <a:off x="1223459" y="3390900"/>
            <a:ext cx="65960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어종 경락시세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노량진 수산물 도매시장의 </a:t>
            </a:r>
            <a:b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2000 ~ 2021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일별 경락시세 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수온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기상청 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해양기상부이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국립수산과학원 어장정보시스템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해양 수산부 실시간 수온관측 데이터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LSTM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R2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스코어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0.739 / RMSE : 0.083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0C2C35-70D0-4397-9248-E2496B7F5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665"/>
          <a:stretch/>
        </p:blipFill>
        <p:spPr>
          <a:xfrm>
            <a:off x="584219" y="4182079"/>
            <a:ext cx="17119561" cy="249743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A608873-7DC6-4466-9236-5E9D6B63D2A2}"/>
              </a:ext>
            </a:extLst>
          </p:cNvPr>
          <p:cNvGrpSpPr/>
          <p:nvPr/>
        </p:nvGrpSpPr>
        <p:grpSpPr>
          <a:xfrm>
            <a:off x="679198" y="6854399"/>
            <a:ext cx="5730748" cy="1550711"/>
            <a:chOff x="517652" y="7200900"/>
            <a:chExt cx="5730748" cy="15507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8534C9C-E656-4000-8219-A8DC99899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602" r="80267" b="6023"/>
            <a:stretch/>
          </p:blipFill>
          <p:spPr>
            <a:xfrm>
              <a:off x="910029" y="7418433"/>
              <a:ext cx="4945995" cy="111564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406BEE-C1BB-4FE4-8DB1-EFCD767633BE}"/>
                </a:ext>
              </a:extLst>
            </p:cNvPr>
            <p:cNvSpPr/>
            <p:nvPr/>
          </p:nvSpPr>
          <p:spPr>
            <a:xfrm>
              <a:off x="517652" y="7200900"/>
              <a:ext cx="5730748" cy="1550711"/>
            </a:xfrm>
            <a:prstGeom prst="rect">
              <a:avLst/>
            </a:prstGeom>
            <a:solidFill>
              <a:srgbClr val="1F497D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062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42082" y="2001847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ea typeface="에스코어 드림 4 Regular" panose="020B0503030302020204"/>
              </a:rPr>
              <a:t>데이터 그룹화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153" y="2001846"/>
            <a:ext cx="7215188" cy="8029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2081" y="2801079"/>
            <a:ext cx="9070071" cy="377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ko-KR" altLang="en-US" sz="3195" dirty="0">
                <a:ea typeface="에스코어 드림 4 Regular" panose="020B0503030302020204"/>
              </a:rPr>
              <a:t>년도</a:t>
            </a:r>
            <a:r>
              <a:rPr lang="en-US" altLang="ko-KR" sz="3195" dirty="0">
                <a:ea typeface="에스코어 드림 4 Regular" panose="020B0503030302020204"/>
              </a:rPr>
              <a:t>, </a:t>
            </a:r>
            <a:r>
              <a:rPr lang="ko-KR" altLang="en-US" sz="3195" dirty="0">
                <a:ea typeface="에스코어 드림 4 Regular" panose="020B0503030302020204"/>
              </a:rPr>
              <a:t>월 기준으로 그룹화 진행</a:t>
            </a:r>
            <a:endParaRPr lang="en-US" altLang="ko-KR" sz="3195" dirty="0">
              <a:ea typeface="에스코어 드림 4 Regular" panose="020B0503030302020204"/>
            </a:endParaRPr>
          </a:p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ko-KR" altLang="en-US" sz="3195" dirty="0">
                <a:ea typeface="에스코어 드림 4 Regular" panose="020B0503030302020204"/>
              </a:rPr>
              <a:t>해당하는 년도</a:t>
            </a:r>
            <a:r>
              <a:rPr lang="en-US" altLang="ko-KR" sz="3195" dirty="0">
                <a:ea typeface="에스코어 드림 4 Regular" panose="020B0503030302020204"/>
              </a:rPr>
              <a:t>, </a:t>
            </a:r>
            <a:r>
              <a:rPr lang="ko-KR" altLang="en-US" sz="3195" dirty="0">
                <a:ea typeface="에스코어 드림 4 Regular" panose="020B0503030302020204"/>
              </a:rPr>
              <a:t>월을 </a:t>
            </a:r>
            <a:r>
              <a:rPr lang="en-US" altLang="ko-KR" sz="3195" dirty="0" err="1">
                <a:ea typeface="에스코어 드림 4 Regular" panose="020B0503030302020204"/>
              </a:rPr>
              <a:t>datetime</a:t>
            </a:r>
            <a:r>
              <a:rPr lang="ko-KR" altLang="en-US" sz="3195" dirty="0">
                <a:ea typeface="에스코어 드림 4 Regular" panose="020B0503030302020204"/>
              </a:rPr>
              <a:t>으로 변환하여 </a:t>
            </a:r>
            <a:r>
              <a:rPr lang="en-US" altLang="ko-KR" sz="3195" dirty="0">
                <a:ea typeface="에스코어 드림 4 Regular" panose="020B0503030302020204"/>
              </a:rPr>
              <a:t>index</a:t>
            </a:r>
            <a:r>
              <a:rPr lang="ko-KR" altLang="en-US" sz="3195" dirty="0">
                <a:ea typeface="에스코어 드림 4 Regular" panose="020B0503030302020204"/>
              </a:rPr>
              <a:t>로 지정</a:t>
            </a:r>
            <a:endParaRPr lang="en-US" altLang="ko-KR" sz="3195" dirty="0">
              <a:ea typeface="에스코어 드림 4 Regular" panose="020B0503030302020204"/>
            </a:endParaRPr>
          </a:p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ko-KR" altLang="en-US" sz="3195" dirty="0">
                <a:ea typeface="에스코어 드림 4 Regular" panose="020B0503030302020204"/>
              </a:rPr>
              <a:t>생산량</a:t>
            </a:r>
            <a:r>
              <a:rPr lang="en-US" altLang="ko-KR" sz="3195" dirty="0">
                <a:ea typeface="에스코어 드림 4 Regular" panose="020B0503030302020204"/>
              </a:rPr>
              <a:t>(prod)</a:t>
            </a:r>
            <a:r>
              <a:rPr lang="ko-KR" altLang="en-US" sz="3195" dirty="0">
                <a:ea typeface="에스코어 드림 4 Regular" panose="020B0503030302020204"/>
              </a:rPr>
              <a:t>를 제외한 나머지는 평균값</a:t>
            </a:r>
            <a:endParaRPr lang="en-US" altLang="ko-KR" sz="3195" dirty="0">
              <a:ea typeface="에스코어 드림 4 Regular" panose="020B0503030302020204"/>
            </a:endParaRPr>
          </a:p>
          <a:p>
            <a:pPr marL="514350" indent="-514350">
              <a:lnSpc>
                <a:spcPct val="150000"/>
              </a:lnSpc>
              <a:buFontTx/>
              <a:buChar char="-"/>
            </a:pPr>
            <a:endParaRPr lang="ko-KR" altLang="en-US" sz="3195" dirty="0">
              <a:ea typeface="에스코어 드림 4 Regular" panose="020B050303030202020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41035" y="6532101"/>
            <a:ext cx="5872163" cy="3204638"/>
            <a:chOff x="7603707" y="1867386"/>
            <a:chExt cx="3914775" cy="213642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707" y="1867386"/>
              <a:ext cx="3914775" cy="157162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012511" y="3572924"/>
              <a:ext cx="1097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▲상관계수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ko-KR" altLang="en-US" dirty="0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다중회귀분석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163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다중회귀분석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2082" y="2001847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모델 적용 </a:t>
            </a:r>
            <a:r>
              <a:rPr lang="en-US" altLang="ko-KR" sz="2400" dirty="0">
                <a:latin typeface="에스코어 드림 4 Regular" panose="020B0503030302020204"/>
              </a:rPr>
              <a:t>01 - </a:t>
            </a:r>
            <a:r>
              <a:rPr lang="ko-KR" altLang="en-US" sz="2400" dirty="0">
                <a:latin typeface="에스코어 드림 4 Regular" panose="020B0503030302020204"/>
              </a:rPr>
              <a:t>다중공선성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69" y="3019607"/>
            <a:ext cx="15116522" cy="57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7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다중회귀분석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2081" y="2001847"/>
            <a:ext cx="286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모델 적용 </a:t>
            </a:r>
            <a:r>
              <a:rPr lang="en-US" altLang="ko-KR" sz="2400" dirty="0">
                <a:latin typeface="에스코어 드림 4 Regular" panose="020B0503030302020204"/>
              </a:rPr>
              <a:t>01 - </a:t>
            </a:r>
            <a:r>
              <a:rPr lang="ko-KR" altLang="en-US" sz="2400" dirty="0">
                <a:latin typeface="에스코어 드림 4 Regular" panose="020B0503030302020204"/>
              </a:rPr>
              <a:t>시각화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2081" y="2801080"/>
            <a:ext cx="9070071" cy="15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ko-KR" altLang="en-US" sz="3195" dirty="0">
                <a:latin typeface="에스코어 드림 4 Regular" panose="020B0503030302020204"/>
              </a:rPr>
              <a:t>생산량</a:t>
            </a:r>
            <a:r>
              <a:rPr lang="en-US" altLang="ko-KR" sz="3195" dirty="0">
                <a:latin typeface="에스코어 드림 4 Regular" panose="020B0503030302020204"/>
              </a:rPr>
              <a:t>, </a:t>
            </a:r>
            <a:r>
              <a:rPr lang="ko-KR" altLang="en-US" sz="3195" dirty="0">
                <a:latin typeface="에스코어 드림 4 Regular" panose="020B0503030302020204"/>
              </a:rPr>
              <a:t>평균수온</a:t>
            </a:r>
            <a:r>
              <a:rPr lang="en-US" altLang="ko-KR" sz="3195" dirty="0">
                <a:latin typeface="에스코어 드림 4 Regular" panose="020B0503030302020204"/>
              </a:rPr>
              <a:t>, </a:t>
            </a:r>
            <a:r>
              <a:rPr lang="ko-KR" altLang="en-US" sz="3195" dirty="0">
                <a:latin typeface="에스코어 드림 4 Regular" panose="020B0503030302020204"/>
              </a:rPr>
              <a:t>평균가격</a:t>
            </a:r>
            <a:endParaRPr lang="en-US" altLang="ko-KR" sz="3195" dirty="0">
              <a:latin typeface="에스코어 드림 4 Regular" panose="020B0503030302020204"/>
            </a:endParaRPr>
          </a:p>
          <a:p>
            <a:pPr marL="1200150" lvl="1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>
                <a:latin typeface="에스코어 드림 4 Regular" panose="020B0503030302020204"/>
              </a:rPr>
              <a:t>R2 :  0.4231 </a:t>
            </a:r>
            <a:r>
              <a:rPr lang="ko-KR" altLang="en-US" sz="3000" dirty="0">
                <a:latin typeface="에스코어 드림 4 Regular" panose="020B0503030302020204"/>
              </a:rPr>
              <a:t>으로 상당히 낮은 수치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15" y="4626530"/>
            <a:ext cx="13580952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56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42082" y="20018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모델 적용 </a:t>
            </a:r>
            <a:r>
              <a:rPr lang="en-US" altLang="ko-KR" sz="2400" dirty="0">
                <a:latin typeface="에스코어 드림 4 Regular" panose="020B0503030302020204"/>
              </a:rPr>
              <a:t>02</a:t>
            </a:r>
            <a:endParaRPr lang="ko-KR" altLang="en-US" sz="2400" dirty="0">
              <a:latin typeface="에스코어 드림 4 Regular" panose="020B05030303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2081" y="2801079"/>
            <a:ext cx="9070071" cy="15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en-US" altLang="ko-KR" sz="3195" dirty="0">
                <a:latin typeface="에스코어 드림 4 Regular" panose="020B0503030302020204"/>
              </a:rPr>
              <a:t>(</a:t>
            </a:r>
            <a:r>
              <a:rPr lang="ko-KR" altLang="en-US" sz="3195" dirty="0">
                <a:latin typeface="에스코어 드림 4 Regular" panose="020B0503030302020204"/>
              </a:rPr>
              <a:t>월</a:t>
            </a:r>
            <a:r>
              <a:rPr lang="en-US" altLang="ko-KR" sz="3195" dirty="0">
                <a:latin typeface="에스코어 드림 4 Regular" panose="020B0503030302020204"/>
              </a:rPr>
              <a:t>, </a:t>
            </a:r>
            <a:r>
              <a:rPr lang="ko-KR" altLang="en-US" sz="3195" dirty="0">
                <a:latin typeface="에스코어 드림 4 Regular" panose="020B0503030302020204"/>
              </a:rPr>
              <a:t>년도</a:t>
            </a:r>
            <a:r>
              <a:rPr lang="en-US" altLang="ko-KR" sz="3195" dirty="0">
                <a:latin typeface="에스코어 드림 4 Regular" panose="020B0503030302020204"/>
              </a:rPr>
              <a:t>)</a:t>
            </a:r>
            <a:r>
              <a:rPr lang="ko-KR" altLang="en-US" sz="3195" dirty="0">
                <a:latin typeface="에스코어 드림 4 Regular" panose="020B0503030302020204"/>
              </a:rPr>
              <a:t> 더미변수로 추가</a:t>
            </a:r>
            <a:endParaRPr lang="en-US" altLang="ko-KR" sz="3195" dirty="0">
              <a:latin typeface="에스코어 드림 4 Regular" panose="020B0503030302020204"/>
            </a:endParaRPr>
          </a:p>
          <a:p>
            <a:pPr marL="1200150" lvl="1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>
                <a:latin typeface="에스코어 드림 4 Regular" panose="020B0503030302020204"/>
              </a:rPr>
              <a:t>R2 :  0.8788399211015713</a:t>
            </a:r>
            <a:endParaRPr lang="ko-KR" altLang="en-US" sz="3000" dirty="0">
              <a:latin typeface="에스코어 드림 4 Regular" panose="020B05030303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67" y="6393755"/>
            <a:ext cx="14313962" cy="3736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6"/>
          <a:stretch/>
        </p:blipFill>
        <p:spPr>
          <a:xfrm>
            <a:off x="6437416" y="2026270"/>
            <a:ext cx="10503050" cy="403764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다중회귀분석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982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42082" y="200184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다중공선성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113" y="2952108"/>
            <a:ext cx="5338403" cy="5002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17" y="3732530"/>
            <a:ext cx="5501441" cy="41966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78270" y="8628324"/>
            <a:ext cx="6660798" cy="58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195" dirty="0">
                <a:latin typeface="에스코어 드림 4 Regular" panose="020B0503030302020204"/>
              </a:rPr>
              <a:t>분산팽창지수가 가장 높은 년도 제거</a:t>
            </a:r>
          </a:p>
        </p:txBody>
      </p:sp>
      <p:sp>
        <p:nvSpPr>
          <p:cNvPr id="9" name="Right Arrow 8"/>
          <p:cNvSpPr/>
          <p:nvPr/>
        </p:nvSpPr>
        <p:spPr>
          <a:xfrm>
            <a:off x="8037095" y="5453378"/>
            <a:ext cx="1540043" cy="754917"/>
          </a:xfrm>
          <a:prstGeom prst="right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/>
          <p:cNvSpPr/>
          <p:nvPr/>
        </p:nvSpPr>
        <p:spPr>
          <a:xfrm>
            <a:off x="2097113" y="3828027"/>
            <a:ext cx="5150589" cy="7920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다중회귀분석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403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42081" y="2001847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모델 적용 </a:t>
            </a:r>
            <a:r>
              <a:rPr lang="en-US" altLang="ko-KR" sz="2400" dirty="0">
                <a:latin typeface="에스코어 드림 4 Regular" panose="020B0503030302020204"/>
              </a:rPr>
              <a:t>03 - 04</a:t>
            </a:r>
            <a:endParaRPr lang="ko-KR" altLang="en-US" sz="2400" dirty="0">
              <a:latin typeface="에스코어 드림 4 Regular" panose="020B05030303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2081" y="2801080"/>
            <a:ext cx="9070071" cy="359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ko-KR" altLang="en-US" sz="3195" dirty="0">
                <a:latin typeface="에스코어 드림 4 Regular" panose="020B0503030302020204"/>
              </a:rPr>
              <a:t>생산량</a:t>
            </a:r>
            <a:r>
              <a:rPr lang="en-US" altLang="ko-KR" sz="3195" dirty="0">
                <a:latin typeface="에스코어 드림 4 Regular" panose="020B0503030302020204"/>
              </a:rPr>
              <a:t>, </a:t>
            </a:r>
            <a:r>
              <a:rPr lang="ko-KR" altLang="en-US" sz="3195" dirty="0">
                <a:latin typeface="에스코어 드림 4 Regular" panose="020B0503030302020204"/>
              </a:rPr>
              <a:t>평균수온</a:t>
            </a:r>
            <a:r>
              <a:rPr lang="en-US" altLang="ko-KR" sz="3195" dirty="0">
                <a:latin typeface="에스코어 드림 4 Regular" panose="020B0503030302020204"/>
              </a:rPr>
              <a:t>, </a:t>
            </a:r>
            <a:r>
              <a:rPr lang="ko-KR" altLang="en-US" sz="3195" dirty="0">
                <a:latin typeface="에스코어 드림 4 Regular" panose="020B0503030302020204"/>
              </a:rPr>
              <a:t>평균가격</a:t>
            </a:r>
            <a:r>
              <a:rPr lang="en-US" altLang="ko-KR" sz="3195" dirty="0">
                <a:latin typeface="에스코어 드림 4 Regular" panose="020B0503030302020204"/>
              </a:rPr>
              <a:t>, </a:t>
            </a:r>
            <a:r>
              <a:rPr lang="ko-KR" altLang="en-US" sz="3195" dirty="0">
                <a:latin typeface="에스코어 드림 4 Regular" panose="020B0503030302020204"/>
              </a:rPr>
              <a:t>년도</a:t>
            </a:r>
            <a:endParaRPr lang="en-US" altLang="ko-KR" sz="3195" dirty="0">
              <a:latin typeface="에스코어 드림 4 Regular" panose="020B0503030302020204"/>
            </a:endParaRPr>
          </a:p>
          <a:p>
            <a:pPr marL="1200150" lvl="1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>
                <a:latin typeface="에스코어 드림 4 Regular" panose="020B0503030302020204"/>
              </a:rPr>
              <a:t>R2 :  0.8369908972393246</a:t>
            </a:r>
          </a:p>
          <a:p>
            <a:pPr marL="1200150" lvl="1" indent="-514350">
              <a:lnSpc>
                <a:spcPct val="150000"/>
              </a:lnSpc>
              <a:buFontTx/>
              <a:buChar char="-"/>
            </a:pPr>
            <a:endParaRPr lang="en-US" altLang="ko-KR" sz="3000" dirty="0">
              <a:latin typeface="에스코어 드림 4 Regular" panose="020B0503030302020204"/>
            </a:endParaRPr>
          </a:p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latin typeface="에스코어 드림 4 Regular" panose="020B0503030302020204"/>
              </a:rPr>
              <a:t>생산량</a:t>
            </a:r>
            <a:r>
              <a:rPr lang="en-US" altLang="ko-KR" sz="3000" dirty="0">
                <a:latin typeface="에스코어 드림 4 Regular" panose="020B0503030302020204"/>
              </a:rPr>
              <a:t>, </a:t>
            </a:r>
            <a:r>
              <a:rPr lang="ko-KR" altLang="en-US" sz="3000" dirty="0">
                <a:latin typeface="에스코어 드림 4 Regular" panose="020B0503030302020204"/>
              </a:rPr>
              <a:t>평균수온</a:t>
            </a:r>
            <a:r>
              <a:rPr lang="en-US" altLang="ko-KR" sz="3000" dirty="0">
                <a:latin typeface="에스코어 드림 4 Regular" panose="020B0503030302020204"/>
              </a:rPr>
              <a:t>, </a:t>
            </a:r>
            <a:r>
              <a:rPr lang="ko-KR" altLang="en-US" sz="3000" dirty="0">
                <a:latin typeface="에스코어 드림 4 Regular" panose="020B0503030302020204"/>
              </a:rPr>
              <a:t>평균가격</a:t>
            </a:r>
            <a:r>
              <a:rPr lang="en-US" altLang="ko-KR" sz="3000" dirty="0">
                <a:latin typeface="에스코어 드림 4 Regular" panose="020B0503030302020204"/>
              </a:rPr>
              <a:t>, </a:t>
            </a:r>
            <a:r>
              <a:rPr lang="ko-KR" altLang="en-US" sz="3000" dirty="0">
                <a:latin typeface="에스코어 드림 4 Regular" panose="020B0503030302020204"/>
              </a:rPr>
              <a:t>월</a:t>
            </a:r>
            <a:endParaRPr lang="en-US" altLang="ko-KR" sz="3000" dirty="0">
              <a:latin typeface="에스코어 드림 4 Regular" panose="020B0503030302020204"/>
            </a:endParaRPr>
          </a:p>
          <a:p>
            <a:pPr marL="1200150" lvl="1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>
                <a:latin typeface="에스코어 드림 4 Regular" panose="020B0503030302020204"/>
              </a:rPr>
              <a:t>R2 :  0.4358896965456016</a:t>
            </a:r>
            <a:endParaRPr lang="ko-KR" altLang="en-US" sz="3000" dirty="0">
              <a:latin typeface="에스코어 드림 4 Regular" panose="020B0503030302020204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8563" y="6741049"/>
            <a:ext cx="17051208" cy="2930042"/>
            <a:chOff x="570401" y="4406871"/>
            <a:chExt cx="10754426" cy="1848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01" y="4406871"/>
              <a:ext cx="5313045" cy="1848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781" y="4406871"/>
              <a:ext cx="5313046" cy="1848016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다중회귀분석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0465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다중회귀분석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2082" y="2001847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모델 적용 </a:t>
            </a:r>
            <a:r>
              <a:rPr lang="en-US" altLang="ko-KR" sz="2400" dirty="0">
                <a:latin typeface="에스코어 드림 4 Regular" panose="020B0503030302020204"/>
              </a:rPr>
              <a:t>01</a:t>
            </a:r>
            <a:endParaRPr lang="ko-KR" altLang="en-US" sz="2400" dirty="0">
              <a:latin typeface="에스코어 드림 4 Regular" panose="020B05030303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04" y="3056023"/>
            <a:ext cx="15823409" cy="3107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82" y="6294288"/>
            <a:ext cx="15812504" cy="19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3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42082" y="2001847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모델 적용 </a:t>
            </a:r>
            <a:r>
              <a:rPr lang="en-US" altLang="ko-KR" sz="2400" dirty="0">
                <a:latin typeface="에스코어 드림 4 Regular" panose="020B0503030302020204"/>
              </a:rPr>
              <a:t>05</a:t>
            </a:r>
            <a:endParaRPr lang="ko-KR" altLang="en-US" sz="2400" dirty="0">
              <a:latin typeface="에스코어 드림 4 Regular" panose="020B05030303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2081" y="2801079"/>
            <a:ext cx="9070071" cy="15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ko-KR" altLang="en-US" sz="3195" dirty="0">
                <a:latin typeface="에스코어 드림 4 Regular" panose="020B0503030302020204"/>
              </a:rPr>
              <a:t>생산량</a:t>
            </a:r>
            <a:r>
              <a:rPr lang="en-US" altLang="ko-KR" sz="3195" dirty="0">
                <a:latin typeface="에스코어 드림 4 Regular" panose="020B0503030302020204"/>
              </a:rPr>
              <a:t>, </a:t>
            </a:r>
            <a:r>
              <a:rPr lang="ko-KR" altLang="en-US" sz="3195" dirty="0">
                <a:latin typeface="에스코어 드림 4 Regular" panose="020B0503030302020204"/>
              </a:rPr>
              <a:t>평균가격</a:t>
            </a:r>
            <a:endParaRPr lang="en-US" altLang="ko-KR" sz="3195" dirty="0">
              <a:latin typeface="에스코어 드림 4 Regular" panose="020B0503030302020204"/>
            </a:endParaRPr>
          </a:p>
          <a:p>
            <a:pPr marL="1200150" lvl="1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>
                <a:latin typeface="에스코어 드림 4 Regular" panose="020B0503030302020204"/>
              </a:rPr>
              <a:t>R2 :  0.423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292" y="5210733"/>
            <a:ext cx="13719299" cy="481041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602194" y="1959929"/>
            <a:ext cx="5872163" cy="3204638"/>
            <a:chOff x="7603707" y="1867386"/>
            <a:chExt cx="3914775" cy="21364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707" y="1867386"/>
              <a:ext cx="3914775" cy="15716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012511" y="3572924"/>
              <a:ext cx="1097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▲상관계수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ko-KR" altLang="en-US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10602194" y="2025909"/>
            <a:ext cx="5664501" cy="10822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다중회귀분석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121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다항회귀분석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226" y="2168477"/>
            <a:ext cx="9070071" cy="829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514350">
              <a:lnSpc>
                <a:spcPct val="150000"/>
              </a:lnSpc>
              <a:buFontTx/>
              <a:buChar char="-"/>
            </a:pPr>
            <a:r>
              <a:rPr lang="ko-KR" altLang="en-US" sz="3195" dirty="0">
                <a:latin typeface="에스코어 드림 4 Regular" panose="020B0503030302020204"/>
                <a:ea typeface="에스코어 드림 4 Regular" panose="020B0503030302020204"/>
              </a:rPr>
              <a:t>차수 결정</a:t>
            </a:r>
            <a:endParaRPr lang="en-US" altLang="ko-KR" sz="3195" dirty="0">
              <a:latin typeface="에스코어 드림 4 Regular" panose="020B0503030302020204"/>
              <a:ea typeface="에스코어 드림 4 Regular" panose="020B0503030302020204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96128" y="3270846"/>
          <a:ext cx="106920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780">
                  <a:extLst>
                    <a:ext uri="{9D8B030D-6E8A-4147-A177-3AD203B41FA5}">
                      <a16:colId xmlns:a16="http://schemas.microsoft.com/office/drawing/2014/main" val="3783877726"/>
                    </a:ext>
                  </a:extLst>
                </a:gridCol>
                <a:gridCol w="2749295">
                  <a:extLst>
                    <a:ext uri="{9D8B030D-6E8A-4147-A177-3AD203B41FA5}">
                      <a16:colId xmlns:a16="http://schemas.microsoft.com/office/drawing/2014/main" val="3202054871"/>
                    </a:ext>
                  </a:extLst>
                </a:gridCol>
                <a:gridCol w="3256524">
                  <a:extLst>
                    <a:ext uri="{9D8B030D-6E8A-4147-A177-3AD203B41FA5}">
                      <a16:colId xmlns:a16="http://schemas.microsoft.com/office/drawing/2014/main" val="3858452234"/>
                    </a:ext>
                  </a:extLst>
                </a:gridCol>
                <a:gridCol w="3224463">
                  <a:extLst>
                    <a:ext uri="{9D8B030D-6E8A-4147-A177-3AD203B41FA5}">
                      <a16:colId xmlns:a16="http://schemas.microsoft.com/office/drawing/2014/main" val="2637053929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ea typeface="에스코어 드림 4 Regular" panose="020B0503030302020204"/>
                        </a:rPr>
                        <a:t>Degree</a:t>
                      </a:r>
                      <a:endParaRPr lang="ko-KR" altLang="en-US" sz="2700" dirty="0">
                        <a:ea typeface="에스코어 드림 4 Regular" panose="020B0503030302020204"/>
                      </a:endParaRPr>
                    </a:p>
                  </a:txBody>
                  <a:tcPr marL="137160" marR="137160" marT="68580" marB="68580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700" dirty="0">
                          <a:ea typeface="에스코어 드림 4 Regular" panose="020B0503030302020204"/>
                        </a:rPr>
                        <a:t>1</a:t>
                      </a:r>
                      <a:endParaRPr lang="ko-KR" altLang="en-US" sz="2700" dirty="0">
                        <a:ea typeface="에스코어 드림 4 Regular" panose="020B0503030302020204"/>
                      </a:endParaRPr>
                    </a:p>
                  </a:txBody>
                  <a:tcPr marL="137160" marR="137160" marT="68580" marB="68580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700" dirty="0">
                          <a:ea typeface="에스코어 드림 4 Regular" panose="020B0503030302020204"/>
                        </a:rPr>
                        <a:t>2</a:t>
                      </a:r>
                      <a:endParaRPr lang="ko-KR" altLang="en-US" sz="2700" dirty="0">
                        <a:ea typeface="에스코어 드림 4 Regular" panose="020B0503030302020204"/>
                      </a:endParaRPr>
                    </a:p>
                  </a:txBody>
                  <a:tcPr marL="137160" marR="137160" marT="68580" marB="68580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700" dirty="0">
                          <a:ea typeface="에스코어 드림 4 Regular" panose="020B0503030302020204"/>
                        </a:rPr>
                        <a:t>3</a:t>
                      </a:r>
                      <a:endParaRPr lang="ko-KR" altLang="en-US" sz="2700" dirty="0">
                        <a:ea typeface="에스코어 드림 4 Regular" panose="020B0503030302020204"/>
                      </a:endParaRPr>
                    </a:p>
                  </a:txBody>
                  <a:tcPr marL="137160" marR="137160" marT="68580" marB="68580"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862308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ea typeface="에스코어 드림 4 Regular" panose="020B0503030302020204"/>
                        </a:rPr>
                        <a:t>R2</a:t>
                      </a:r>
                      <a:endParaRPr lang="ko-KR" altLang="en-US" sz="2700" dirty="0">
                        <a:ea typeface="에스코어 드림 4 Regular" panose="020B050303030202020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700" dirty="0">
                          <a:ea typeface="에스코어 드림 4 Regular" panose="020B0503030302020204"/>
                        </a:rPr>
                        <a:t>0.4717</a:t>
                      </a:r>
                      <a:endParaRPr lang="ko-KR" altLang="en-US" sz="2700" dirty="0">
                        <a:ea typeface="에스코어 드림 4 Regular" panose="020B050303030202020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700" dirty="0">
                          <a:ea typeface="에스코어 드림 4 Regular" panose="020B0503030302020204"/>
                        </a:rPr>
                        <a:t>0.5131</a:t>
                      </a:r>
                      <a:endParaRPr lang="ko-KR" altLang="en-US" sz="2700" dirty="0">
                        <a:ea typeface="에스코어 드림 4 Regular" panose="020B050303030202020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700" dirty="0">
                          <a:ea typeface="에스코어 드림 4 Regular" panose="020B0503030302020204"/>
                        </a:rPr>
                        <a:t>0.5117</a:t>
                      </a:r>
                      <a:endParaRPr lang="ko-KR" altLang="en-US" sz="2700" dirty="0">
                        <a:ea typeface="에스코어 드림 4 Regular" panose="020B0503030302020204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99829978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33" y="5053264"/>
            <a:ext cx="14817762" cy="43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4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894F77-837E-4262-82C9-161C93E23888}"/>
              </a:ext>
            </a:extLst>
          </p:cNvPr>
          <p:cNvSpPr/>
          <p:nvPr/>
        </p:nvSpPr>
        <p:spPr>
          <a:xfrm rot="1906450">
            <a:off x="2749495" y="-5245644"/>
            <a:ext cx="12250239" cy="220333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740EC41-D9DF-403C-8D22-4FF6A773E3EF}"/>
              </a:ext>
            </a:extLst>
          </p:cNvPr>
          <p:cNvSpPr txBox="1">
            <a:spLocks/>
          </p:cNvSpPr>
          <p:nvPr/>
        </p:nvSpPr>
        <p:spPr>
          <a:xfrm>
            <a:off x="7200900" y="4875661"/>
            <a:ext cx="3886200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</a:t>
            </a:r>
            <a:r>
              <a:rPr lang="ko-KR" altLang="en-US" sz="48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29BCD0-9EBA-4234-8F69-C7B17030A57A}"/>
              </a:ext>
            </a:extLst>
          </p:cNvPr>
          <p:cNvSpPr/>
          <p:nvPr/>
        </p:nvSpPr>
        <p:spPr>
          <a:xfrm>
            <a:off x="6781800" y="5028300"/>
            <a:ext cx="229395" cy="230398"/>
          </a:xfrm>
          <a:prstGeom prst="ellips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64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다항회귀분석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99" y="3816311"/>
            <a:ext cx="15090122" cy="5183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2081" y="2467278"/>
            <a:ext cx="90700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>
                <a:latin typeface="에스코어 드림 4 Regular" panose="020B0503030302020204"/>
              </a:rPr>
              <a:t>R2 :  0.5131</a:t>
            </a:r>
          </a:p>
        </p:txBody>
      </p:sp>
    </p:spTree>
    <p:extLst>
      <p:ext uri="{BB962C8B-B14F-4D97-AF65-F5344CB8AC3E}">
        <p14:creationId xmlns:p14="http://schemas.microsoft.com/office/powerpoint/2010/main" val="3894179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en-US" altLang="ko-KR" sz="48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Xgboost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1" y="2586880"/>
            <a:ext cx="16161395" cy="52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71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en-US" altLang="ko-KR" sz="48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Xgboost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4" y="2373100"/>
            <a:ext cx="15904845" cy="58025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6" y="8127785"/>
            <a:ext cx="15904844" cy="6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53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en-US" altLang="ko-KR" sz="48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Xgboost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87" y="5123555"/>
            <a:ext cx="13066322" cy="4670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1" y="2597282"/>
            <a:ext cx="15476229" cy="20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31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–ARIMA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081" y="2801080"/>
            <a:ext cx="9070071" cy="829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ko-KR" altLang="en-US" sz="3195" dirty="0">
                <a:latin typeface="에스코어 드림 4 Regular" panose="020B0503030302020204"/>
              </a:rPr>
              <a:t>날짜가 이어지지 않는 </a:t>
            </a:r>
            <a:r>
              <a:rPr lang="en-US" altLang="ko-KR" sz="3195" dirty="0">
                <a:latin typeface="에스코어 드림 4 Regular" panose="020B0503030302020204"/>
              </a:rPr>
              <a:t>date</a:t>
            </a:r>
            <a:endParaRPr lang="en-US" altLang="ko-KR" sz="3000" dirty="0">
              <a:latin typeface="에스코어 드림 4 Regular" panose="020B05030303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082" y="202493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데이터 전처리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42081" y="3577229"/>
            <a:ext cx="7682337" cy="6505232"/>
            <a:chOff x="6674768" y="1688454"/>
            <a:chExt cx="5121558" cy="43368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768" y="1688454"/>
              <a:ext cx="5121558" cy="433682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539789" y="1867386"/>
              <a:ext cx="1171074" cy="415788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124" y="3892949"/>
            <a:ext cx="6990659" cy="6189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140" y="2024930"/>
            <a:ext cx="5141594" cy="41614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140733" y="3206515"/>
            <a:ext cx="16457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◀</a:t>
            </a:r>
            <a:r>
              <a:rPr lang="en-US" altLang="ko-KR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right join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494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–ARIMA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081" y="2024930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모델 적용 </a:t>
            </a:r>
            <a:r>
              <a:rPr lang="en-US" altLang="ko-KR" sz="2400" dirty="0">
                <a:latin typeface="에스코어 드림 4 Regular" panose="020B0503030302020204"/>
              </a:rPr>
              <a:t>– </a:t>
            </a:r>
            <a:r>
              <a:rPr lang="ko-KR" altLang="en-US" sz="2400" dirty="0">
                <a:latin typeface="에스코어 드림 4 Regular" panose="020B0503030302020204"/>
              </a:rPr>
              <a:t>월간</a:t>
            </a:r>
            <a:endParaRPr lang="en-US" altLang="ko-KR" sz="2400" dirty="0">
              <a:latin typeface="에스코어 드림 4 Regular" panose="020B05030303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14" y="3805898"/>
            <a:ext cx="14398817" cy="55002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2081" y="2801079"/>
            <a:ext cx="90700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514350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latin typeface="에스코어 드림 4 Regular" panose="020B0503030302020204"/>
              </a:rPr>
              <a:t>뚜렷한 계절성</a:t>
            </a:r>
            <a:endParaRPr lang="en-US" altLang="ko-KR" sz="3000" dirty="0">
              <a:latin typeface="에스코어 드림 4 Regular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93563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–ARIMA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081" y="2024930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모델 적용 </a:t>
            </a:r>
            <a:r>
              <a:rPr lang="en-US" altLang="ko-KR" sz="2400" dirty="0">
                <a:latin typeface="에스코어 드림 4 Regular" panose="020B0503030302020204"/>
              </a:rPr>
              <a:t>– </a:t>
            </a:r>
            <a:r>
              <a:rPr lang="ko-KR" altLang="en-US" sz="2400" dirty="0">
                <a:latin typeface="에스코어 드림 4 Regular" panose="020B0503030302020204"/>
              </a:rPr>
              <a:t>월간</a:t>
            </a:r>
            <a:endParaRPr lang="en-US" altLang="ko-KR" sz="2400" dirty="0">
              <a:latin typeface="에스코어 드림 4 Regular" panose="020B050303030202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81" y="3308910"/>
            <a:ext cx="9070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latin typeface="에스코어 드림 4 Regular" panose="020B0503030302020204"/>
              </a:rPr>
              <a:t>범위 안에 들어가는 데이터</a:t>
            </a:r>
            <a:endParaRPr lang="en-US" altLang="ko-KR" sz="3000" dirty="0">
              <a:latin typeface="에스코어 드림 4 Regular" panose="020B0503030302020204"/>
            </a:endParaRPr>
          </a:p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latin typeface="에스코어 드림 4 Regular" panose="020B0503030302020204"/>
              </a:rPr>
              <a:t>작은 오차</a:t>
            </a:r>
            <a:endParaRPr lang="en-US" altLang="ko-KR" sz="3000" dirty="0">
              <a:latin typeface="에스코어 드림 4 Regular" panose="020B050303030202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02" y="2532761"/>
            <a:ext cx="10319477" cy="68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87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–ARIMA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081" y="2024930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모델 적용 </a:t>
            </a:r>
            <a:r>
              <a:rPr lang="en-US" altLang="ko-KR" sz="2400" dirty="0">
                <a:latin typeface="에스코어 드림 4 Regular" panose="020B0503030302020204"/>
              </a:rPr>
              <a:t>– </a:t>
            </a:r>
            <a:r>
              <a:rPr lang="ko-KR" altLang="en-US" sz="2400" dirty="0">
                <a:latin typeface="에스코어 드림 4 Regular" panose="020B0503030302020204"/>
              </a:rPr>
              <a:t>월간</a:t>
            </a:r>
            <a:endParaRPr lang="en-US" altLang="ko-KR" sz="2400" dirty="0">
              <a:latin typeface="에스코어 드림 4 Regular" panose="020B050303030202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71" y="6133706"/>
            <a:ext cx="13193211" cy="35874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53" y="3113902"/>
            <a:ext cx="13059530" cy="30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44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–ARIMA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082" y="2024930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/>
              </a:rPr>
              <a:t>모델 적용 </a:t>
            </a:r>
            <a:r>
              <a:rPr lang="en-US" altLang="ko-KR" sz="2400" dirty="0">
                <a:latin typeface="에스코어 드림 4 Regular" panose="020B0503030302020204"/>
              </a:rPr>
              <a:t>- </a:t>
            </a:r>
            <a:r>
              <a:rPr lang="ko-KR" altLang="en-US" sz="2400" dirty="0">
                <a:latin typeface="에스코어 드림 4 Regular" panose="020B0503030302020204"/>
              </a:rPr>
              <a:t>주간</a:t>
            </a:r>
            <a:endParaRPr lang="en-US" altLang="ko-KR" sz="2400" dirty="0">
              <a:latin typeface="에스코어 드림 4 Regular" panose="020B05030303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1" y="2801079"/>
            <a:ext cx="8586000" cy="3357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81" y="2560359"/>
            <a:ext cx="8105400" cy="3598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6" y="6426796"/>
            <a:ext cx="16675200" cy="38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369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LSTM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6" y="2308485"/>
            <a:ext cx="110540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 err="1">
                <a:latin typeface="에스코어 드림 4 Regular" panose="020B0503030302020204"/>
              </a:rPr>
              <a:t>MinMaxScaler</a:t>
            </a:r>
            <a:r>
              <a:rPr lang="ko-KR" altLang="en-US" sz="3000" dirty="0">
                <a:latin typeface="에스코어 드림 4 Regular" panose="020B0503030302020204"/>
              </a:rPr>
              <a:t>를 이용한 데이터 스케일링 및 결측치 제거</a:t>
            </a:r>
            <a:endParaRPr lang="en-US" altLang="ko-KR" sz="3000" dirty="0">
              <a:latin typeface="에스코어 드림 4 Regular" panose="020B05030303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2" y="3295862"/>
            <a:ext cx="6870449" cy="6707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0"/>
          <a:stretch/>
        </p:blipFill>
        <p:spPr>
          <a:xfrm>
            <a:off x="8590548" y="4114404"/>
            <a:ext cx="9480882" cy="507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1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9B764F0E-FD60-4DD6-967D-FEA75153E71F}"/>
              </a:ext>
            </a:extLst>
          </p:cNvPr>
          <p:cNvGrpSpPr/>
          <p:nvPr/>
        </p:nvGrpSpPr>
        <p:grpSpPr>
          <a:xfrm>
            <a:off x="1219200" y="1333500"/>
            <a:ext cx="6390476" cy="259995"/>
            <a:chOff x="1600000" y="2101909"/>
            <a:chExt cx="6390476" cy="259995"/>
          </a:xfrm>
        </p:grpSpPr>
        <p:pic>
          <p:nvPicPr>
            <p:cNvPr id="31" name="Object 4">
              <a:extLst>
                <a:ext uri="{FF2B5EF4-FFF2-40B4-BE49-F238E27FC236}">
                  <a16:creationId xmlns:a16="http://schemas.microsoft.com/office/drawing/2014/main" id="{23A56E0F-2CBA-407B-B847-E7131B4F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32" name="제목 1">
            <a:extLst>
              <a:ext uri="{FF2B5EF4-FFF2-40B4-BE49-F238E27FC236}">
                <a16:creationId xmlns:a16="http://schemas.microsoft.com/office/drawing/2014/main" id="{BCFB5930-060B-405A-B240-AA88892B38CB}"/>
              </a:ext>
            </a:extLst>
          </p:cNvPr>
          <p:cNvSpPr txBox="1">
            <a:spLocks/>
          </p:cNvSpPr>
          <p:nvPr/>
        </p:nvSpPr>
        <p:spPr>
          <a:xfrm>
            <a:off x="1195395" y="1936691"/>
            <a:ext cx="8434154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</a:t>
            </a:r>
            <a:r>
              <a:rPr lang="ko-KR" altLang="en-US" sz="40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r>
              <a:rPr lang="ko-KR" altLang="en-US" sz="4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32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공통</a:t>
            </a:r>
            <a:endParaRPr lang="en-US" altLang="ko-KR" sz="6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011400F9-894A-466C-A34C-DAD1B75C78A7}"/>
              </a:ext>
            </a:extLst>
          </p:cNvPr>
          <p:cNvSpPr txBox="1">
            <a:spLocks/>
          </p:cNvSpPr>
          <p:nvPr/>
        </p:nvSpPr>
        <p:spPr>
          <a:xfrm>
            <a:off x="1195394" y="2811192"/>
            <a:ext cx="16178205" cy="4389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국내에서 생산된 어종 데이터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 algn="l">
              <a:buFontTx/>
              <a:buChar char="-"/>
            </a:pP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 algn="l"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홈페이지 상에 기재된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평균가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중량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1kg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당 가격 책정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 algn="l">
              <a:buFontTx/>
              <a:buChar char="-"/>
            </a:pP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 algn="l">
              <a:buFontTx/>
              <a:buChar char="-"/>
            </a:pP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산지 별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일별 수온 데이터 입력 후 일자 별 평균 수온 데이터 추출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850F35-BB65-4489-94A8-AC1B9281227D}"/>
              </a:ext>
            </a:extLst>
          </p:cNvPr>
          <p:cNvSpPr/>
          <p:nvPr/>
        </p:nvSpPr>
        <p:spPr>
          <a:xfrm>
            <a:off x="2164380" y="7810500"/>
            <a:ext cx="1462439" cy="742950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4C4FF2A-E146-4A0F-A758-B292A3700198}"/>
              </a:ext>
            </a:extLst>
          </p:cNvPr>
          <p:cNvSpPr/>
          <p:nvPr/>
        </p:nvSpPr>
        <p:spPr>
          <a:xfrm>
            <a:off x="5251051" y="7902881"/>
            <a:ext cx="1208627" cy="558189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F458C22-AA79-4211-A9A3-DECA995B9788}"/>
              </a:ext>
            </a:extLst>
          </p:cNvPr>
          <p:cNvSpPr/>
          <p:nvPr/>
        </p:nvSpPr>
        <p:spPr>
          <a:xfrm>
            <a:off x="5251051" y="6996698"/>
            <a:ext cx="1208627" cy="558189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통영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DE1FD3-F8D8-4249-A156-26547B997071}"/>
              </a:ext>
            </a:extLst>
          </p:cNvPr>
          <p:cNvSpPr/>
          <p:nvPr/>
        </p:nvSpPr>
        <p:spPr>
          <a:xfrm>
            <a:off x="5251051" y="8809064"/>
            <a:ext cx="1208627" cy="558189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F7F373-1E43-449B-8D0B-F0231D8F12E6}"/>
              </a:ext>
            </a:extLst>
          </p:cNvPr>
          <p:cNvSpPr/>
          <p:nvPr/>
        </p:nvSpPr>
        <p:spPr>
          <a:xfrm>
            <a:off x="7424480" y="7902881"/>
            <a:ext cx="1208627" cy="558189"/>
          </a:xfrm>
          <a:prstGeom prst="roundRect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14.3</a:t>
            </a:r>
            <a:endParaRPr lang="ko-KR" altLang="en-US" sz="2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12E673-4AD6-4572-89C9-BEBEE9E8022B}"/>
              </a:ext>
            </a:extLst>
          </p:cNvPr>
          <p:cNvSpPr/>
          <p:nvPr/>
        </p:nvSpPr>
        <p:spPr>
          <a:xfrm>
            <a:off x="7424480" y="6996698"/>
            <a:ext cx="1208627" cy="558189"/>
          </a:xfrm>
          <a:prstGeom prst="roundRect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14.1</a:t>
            </a:r>
            <a:endParaRPr lang="ko-KR" altLang="en-US" sz="2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D4467DA-01C1-4FCC-9005-1BD12D314B26}"/>
              </a:ext>
            </a:extLst>
          </p:cNvPr>
          <p:cNvSpPr/>
          <p:nvPr/>
        </p:nvSpPr>
        <p:spPr>
          <a:xfrm>
            <a:off x="7424480" y="8809064"/>
            <a:ext cx="1208627" cy="558189"/>
          </a:xfrm>
          <a:prstGeom prst="roundRect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13.8</a:t>
            </a:r>
            <a:endParaRPr lang="ko-KR" altLang="en-US" sz="2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5550AA7-A3A3-431F-83B2-C0102F57D736}"/>
              </a:ext>
            </a:extLst>
          </p:cNvPr>
          <p:cNvSpPr/>
          <p:nvPr/>
        </p:nvSpPr>
        <p:spPr>
          <a:xfrm>
            <a:off x="10576335" y="7810500"/>
            <a:ext cx="1462439" cy="742950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14.06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05C1BE2-60A7-4222-B6FA-3790E98CE8D1}"/>
              </a:ext>
            </a:extLst>
          </p:cNvPr>
          <p:cNvCxnSpPr/>
          <p:nvPr/>
        </p:nvCxnSpPr>
        <p:spPr>
          <a:xfrm flipV="1">
            <a:off x="3931064" y="7299274"/>
            <a:ext cx="1066800" cy="60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7B8313C-7DBA-4F80-B134-69A69624B69E}"/>
              </a:ext>
            </a:extLst>
          </p:cNvPr>
          <p:cNvCxnSpPr>
            <a:cxnSpLocks/>
          </p:cNvCxnSpPr>
          <p:nvPr/>
        </p:nvCxnSpPr>
        <p:spPr>
          <a:xfrm>
            <a:off x="3931064" y="8394792"/>
            <a:ext cx="1061185" cy="50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6E7A43-5306-4848-9163-EB336292AECB}"/>
              </a:ext>
            </a:extLst>
          </p:cNvPr>
          <p:cNvCxnSpPr>
            <a:cxnSpLocks/>
          </p:cNvCxnSpPr>
          <p:nvPr/>
        </p:nvCxnSpPr>
        <p:spPr>
          <a:xfrm>
            <a:off x="3910486" y="8142451"/>
            <a:ext cx="1112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F2C15DC-C165-43B5-9F74-345308395016}"/>
              </a:ext>
            </a:extLst>
          </p:cNvPr>
          <p:cNvCxnSpPr>
            <a:cxnSpLocks/>
          </p:cNvCxnSpPr>
          <p:nvPr/>
        </p:nvCxnSpPr>
        <p:spPr>
          <a:xfrm>
            <a:off x="6598064" y="7275792"/>
            <a:ext cx="690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86408C2-861D-4C6B-A384-4F4515F14A1B}"/>
              </a:ext>
            </a:extLst>
          </p:cNvPr>
          <p:cNvCxnSpPr>
            <a:cxnSpLocks/>
          </p:cNvCxnSpPr>
          <p:nvPr/>
        </p:nvCxnSpPr>
        <p:spPr>
          <a:xfrm>
            <a:off x="6598064" y="8181975"/>
            <a:ext cx="690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4CF9E9A-32D2-4E38-ACB4-868EE6A5209A}"/>
              </a:ext>
            </a:extLst>
          </p:cNvPr>
          <p:cNvCxnSpPr>
            <a:cxnSpLocks/>
          </p:cNvCxnSpPr>
          <p:nvPr/>
        </p:nvCxnSpPr>
        <p:spPr>
          <a:xfrm>
            <a:off x="6598064" y="9088158"/>
            <a:ext cx="690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309A79C-4FE0-41C5-ACE7-2AE1E72B1FA9}"/>
              </a:ext>
            </a:extLst>
          </p:cNvPr>
          <p:cNvCxnSpPr>
            <a:cxnSpLocks/>
          </p:cNvCxnSpPr>
          <p:nvPr/>
        </p:nvCxnSpPr>
        <p:spPr>
          <a:xfrm>
            <a:off x="8914371" y="7436693"/>
            <a:ext cx="1061185" cy="50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801AD64-BD51-4EDB-837B-22A980D1D55B}"/>
              </a:ext>
            </a:extLst>
          </p:cNvPr>
          <p:cNvCxnSpPr>
            <a:cxnSpLocks/>
          </p:cNvCxnSpPr>
          <p:nvPr/>
        </p:nvCxnSpPr>
        <p:spPr>
          <a:xfrm>
            <a:off x="8863313" y="8142451"/>
            <a:ext cx="1112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62C28EF-0D88-4B94-91CE-7CCE5CEA3DA9}"/>
              </a:ext>
            </a:extLst>
          </p:cNvPr>
          <p:cNvCxnSpPr/>
          <p:nvPr/>
        </p:nvCxnSpPr>
        <p:spPr>
          <a:xfrm flipV="1">
            <a:off x="8863313" y="8343528"/>
            <a:ext cx="1066800" cy="60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72D51B-5802-4DF3-8368-E43DF0B54544}"/>
              </a:ext>
            </a:extLst>
          </p:cNvPr>
          <p:cNvSpPr txBox="1"/>
          <p:nvPr/>
        </p:nvSpPr>
        <p:spPr>
          <a:xfrm>
            <a:off x="10050254" y="8754526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YYYY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MM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수온 데이터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LSTM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6" y="2308485"/>
            <a:ext cx="90700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latin typeface="에스코어 드림 4 Regular" panose="020B0503030302020204"/>
              </a:rPr>
              <a:t>학습</a:t>
            </a:r>
            <a:r>
              <a:rPr lang="en-US" altLang="ko-KR" sz="3000" dirty="0">
                <a:latin typeface="에스코어 드림 4 Regular" panose="020B0503030302020204"/>
              </a:rPr>
              <a:t>/</a:t>
            </a:r>
            <a:r>
              <a:rPr lang="ko-KR" altLang="en-US" sz="3000" dirty="0">
                <a:latin typeface="에스코어 드림 4 Regular" panose="020B0503030302020204"/>
              </a:rPr>
              <a:t>예측 데이터 분리</a:t>
            </a:r>
            <a:endParaRPr lang="en-US" altLang="ko-KR" sz="3000" dirty="0">
              <a:latin typeface="에스코어 드림 4 Regular" panose="020B05030303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10013"/>
          <a:stretch/>
        </p:blipFill>
        <p:spPr>
          <a:xfrm>
            <a:off x="2646950" y="3601813"/>
            <a:ext cx="13773255" cy="58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03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LSTM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6" y="2308485"/>
            <a:ext cx="90700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>
                <a:latin typeface="에스코어 드림 4 Regular" panose="020B0503030302020204"/>
              </a:rPr>
              <a:t>LSTM </a:t>
            </a:r>
            <a:r>
              <a:rPr lang="ko-KR" altLang="en-US" sz="3000" dirty="0">
                <a:latin typeface="에스코어 드림 4 Regular" panose="020B0503030302020204"/>
              </a:rPr>
              <a:t>모델 생성</a:t>
            </a:r>
            <a:endParaRPr lang="en-US" altLang="ko-KR" sz="3000" dirty="0">
              <a:latin typeface="에스코어 드림 4 Regular" panose="020B05030303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005" y="3601813"/>
            <a:ext cx="13821486" cy="63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42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LSTM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6" y="2308486"/>
            <a:ext cx="9070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 err="1">
                <a:latin typeface="에스코어 드림 4 Regular" panose="020B0503030302020204"/>
              </a:rPr>
              <a:t>EarlyStopping</a:t>
            </a:r>
            <a:r>
              <a:rPr lang="en-US" altLang="ko-KR" sz="3000" dirty="0">
                <a:latin typeface="에스코어 드림 4 Regular" panose="020B0503030302020204"/>
              </a:rPr>
              <a:t> </a:t>
            </a:r>
            <a:r>
              <a:rPr lang="ko-KR" altLang="en-US" sz="3000" dirty="0">
                <a:latin typeface="에스코어 드림 4 Regular" panose="020B0503030302020204"/>
              </a:rPr>
              <a:t>함수 이용하여 훈련 수행</a:t>
            </a:r>
            <a:endParaRPr lang="en-US" altLang="ko-KR" sz="3000" dirty="0">
              <a:latin typeface="에스코어 드림 4 Regular" panose="020B0503030302020204"/>
            </a:endParaRPr>
          </a:p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>
                <a:latin typeface="에스코어 드림 4 Regular" panose="020B0503030302020204"/>
              </a:rPr>
              <a:t>epochs = 100, </a:t>
            </a:r>
            <a:r>
              <a:rPr lang="en-US" altLang="ko-KR" sz="3000" dirty="0" err="1">
                <a:latin typeface="에스코어 드림 4 Regular" panose="020B0503030302020204"/>
              </a:rPr>
              <a:t>batch_size</a:t>
            </a:r>
            <a:r>
              <a:rPr lang="en-US" altLang="ko-KR" sz="3000" dirty="0">
                <a:latin typeface="에스코어 드림 4 Regular" panose="020B0503030302020204"/>
              </a:rPr>
              <a:t> = 25</a:t>
            </a:r>
            <a:r>
              <a:rPr lang="ko-KR" altLang="en-US" sz="3000" dirty="0">
                <a:latin typeface="에스코어 드림 4 Regular" panose="020B0503030302020204"/>
              </a:rPr>
              <a:t>로 진행</a:t>
            </a:r>
            <a:endParaRPr lang="en-US" altLang="ko-KR" sz="3000" dirty="0">
              <a:latin typeface="에스코어 드림 4 Regular" panose="020B05030303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7" y="3962759"/>
            <a:ext cx="13850063" cy="54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60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LSTM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6" y="2308486"/>
            <a:ext cx="9070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 err="1">
                <a:latin typeface="에스코어 드림 4 Regular" panose="020B0503030302020204"/>
              </a:rPr>
              <a:t>EarlyStopping</a:t>
            </a:r>
            <a:r>
              <a:rPr lang="en-US" altLang="ko-KR" sz="3000" dirty="0">
                <a:latin typeface="에스코어 드림 4 Regular" panose="020B0503030302020204"/>
              </a:rPr>
              <a:t> </a:t>
            </a:r>
            <a:r>
              <a:rPr lang="ko-KR" altLang="en-US" sz="3000" dirty="0">
                <a:latin typeface="에스코어 드림 4 Regular" panose="020B0503030302020204"/>
              </a:rPr>
              <a:t>함수 이용하여 훈련 수행</a:t>
            </a:r>
            <a:endParaRPr lang="en-US" altLang="ko-KR" sz="3000" dirty="0">
              <a:latin typeface="에스코어 드림 4 Regular" panose="020B0503030302020204"/>
            </a:endParaRPr>
          </a:p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>
                <a:latin typeface="에스코어 드림 4 Regular" panose="020B0503030302020204"/>
              </a:rPr>
              <a:t>epochs = 100, </a:t>
            </a:r>
            <a:r>
              <a:rPr lang="en-US" altLang="ko-KR" sz="3000" dirty="0" err="1">
                <a:latin typeface="에스코어 드림 4 Regular" panose="020B0503030302020204"/>
              </a:rPr>
              <a:t>batch_size</a:t>
            </a:r>
            <a:r>
              <a:rPr lang="en-US" altLang="ko-KR" sz="3000" dirty="0">
                <a:latin typeface="에스코어 드림 4 Regular" panose="020B0503030302020204"/>
              </a:rPr>
              <a:t> = 25</a:t>
            </a:r>
            <a:r>
              <a:rPr lang="ko-KR" altLang="en-US" sz="3000" dirty="0">
                <a:latin typeface="에스코어 드림 4 Regular" panose="020B0503030302020204"/>
              </a:rPr>
              <a:t>로 진행</a:t>
            </a:r>
            <a:endParaRPr lang="en-US" altLang="ko-KR" sz="3000" dirty="0">
              <a:latin typeface="에스코어 드림 4 Regular" panose="020B05030303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660591"/>
            <a:ext cx="9857985" cy="3857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124" y="4374770"/>
            <a:ext cx="6105839" cy="41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984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LSTM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082" y="2216205"/>
            <a:ext cx="117037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Char char="-"/>
            </a:pPr>
            <a:r>
              <a:rPr lang="en-US" altLang="ko-KR" sz="3000" dirty="0">
                <a:latin typeface="에스코어 드림 4 Regular" panose="020B0503030302020204"/>
              </a:rPr>
              <a:t>TEST</a:t>
            </a:r>
            <a:r>
              <a:rPr lang="ko-KR" altLang="en-US" sz="3000" dirty="0">
                <a:latin typeface="에스코어 드림 4 Regular" panose="020B0503030302020204"/>
              </a:rPr>
              <a:t>와 예측값을 그래프로 비교해본 결과를 확대한 그래프</a:t>
            </a:r>
            <a:endParaRPr lang="en-US" altLang="ko-KR" sz="3000" dirty="0">
              <a:latin typeface="에스코어 드림 4 Regular" panose="020B05030303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10" y="3254345"/>
            <a:ext cx="15715686" cy="4801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45" y="8056053"/>
            <a:ext cx="5954739" cy="177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6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 선형회귀분석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972060" y="1881890"/>
            <a:ext cx="14953739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과거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 가격 데이터를 이용해 다음 날 가격을 예측하기 위해 분할 후 학습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C2425-BEA5-4747-9F88-C3087DEDE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335" y="2726140"/>
            <a:ext cx="6992516" cy="25441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0517EA-F4E8-4D60-9106-C43F45FBE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335" y="5577359"/>
            <a:ext cx="8612027" cy="350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7E98D5-98D1-4D71-A550-FB400E018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91" y="3543300"/>
            <a:ext cx="795851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342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 선형회귀분석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972060" y="1881890"/>
            <a:ext cx="14953739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그래프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일별 데이터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04DF3F-9911-408B-B98D-3CB8817B7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314700"/>
            <a:ext cx="9067800" cy="54195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39C080-532D-4B85-A922-CD139F17C851}"/>
              </a:ext>
            </a:extLst>
          </p:cNvPr>
          <p:cNvSpPr txBox="1"/>
          <p:nvPr/>
        </p:nvSpPr>
        <p:spPr>
          <a:xfrm>
            <a:off x="10896600" y="3924300"/>
            <a:ext cx="327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 err="1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n_step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17</a:t>
            </a:r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08A67F9-0F62-4CF2-9993-3F02773F1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0887" y="4762500"/>
            <a:ext cx="5029199" cy="16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06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 선형회귀분석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96BA8-B2AD-4AC8-B371-3A2ECF36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467100"/>
            <a:ext cx="8772006" cy="51666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936AFB-CF15-433E-9294-C5EBF1D1B1D2}"/>
              </a:ext>
            </a:extLst>
          </p:cNvPr>
          <p:cNvSpPr txBox="1"/>
          <p:nvPr/>
        </p:nvSpPr>
        <p:spPr>
          <a:xfrm>
            <a:off x="10896600" y="3924300"/>
            <a:ext cx="327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 err="1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n_step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9</a:t>
            </a:r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4D7EF8-0AF0-4682-96F3-B5BBFEE59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8999" y="4726430"/>
            <a:ext cx="5074182" cy="186487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B5B480BD-907F-4AA2-B35C-158C90D3623B}"/>
              </a:ext>
            </a:extLst>
          </p:cNvPr>
          <p:cNvSpPr txBox="1">
            <a:spLocks/>
          </p:cNvSpPr>
          <p:nvPr/>
        </p:nvSpPr>
        <p:spPr>
          <a:xfrm>
            <a:off x="972060" y="1881890"/>
            <a:ext cx="14953739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그래프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주별 데이터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2153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 선형회귀분석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09D24A-2A1D-4808-B5B8-A6DC4598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619500"/>
            <a:ext cx="8682224" cy="5193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B424A-9029-4CE8-A316-FC40D4CC07FB}"/>
              </a:ext>
            </a:extLst>
          </p:cNvPr>
          <p:cNvSpPr txBox="1"/>
          <p:nvPr/>
        </p:nvSpPr>
        <p:spPr>
          <a:xfrm>
            <a:off x="10896600" y="3924300"/>
            <a:ext cx="327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 err="1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n_step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15</a:t>
            </a:r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0530EC-5AEC-4653-86DE-C46059A8F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4911151"/>
            <a:ext cx="5405939" cy="173355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062BCF7F-2166-482B-836C-F7C08369E6D0}"/>
              </a:ext>
            </a:extLst>
          </p:cNvPr>
          <p:cNvSpPr txBox="1">
            <a:spLocks/>
          </p:cNvSpPr>
          <p:nvPr/>
        </p:nvSpPr>
        <p:spPr>
          <a:xfrm>
            <a:off x="972060" y="1881890"/>
            <a:ext cx="14953739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그래프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월별 데이터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247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48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XGBoost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A925AB-C7DE-4BFA-B465-7A4FA5CD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39" y="3090882"/>
            <a:ext cx="8570461" cy="49082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9673BA-57AB-43EF-8C0F-CDB659DEE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8125551"/>
            <a:ext cx="5316985" cy="11327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3DA81D-C8EA-42BE-9EE9-045CE033B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2993029"/>
            <a:ext cx="8262561" cy="4908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8E3F75-6A33-40C6-981A-057910704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7417" y="7989598"/>
            <a:ext cx="5909995" cy="113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6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CB67EE-83C8-4083-9816-871EC4C07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81" y="2841265"/>
            <a:ext cx="9834672" cy="585237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EB31D03-3D0E-49F2-92B9-2865480854CF}"/>
              </a:ext>
            </a:extLst>
          </p:cNvPr>
          <p:cNvGrpSpPr/>
          <p:nvPr/>
        </p:nvGrpSpPr>
        <p:grpSpPr>
          <a:xfrm>
            <a:off x="12801600" y="1744022"/>
            <a:ext cx="3314366" cy="8046855"/>
            <a:chOff x="5410200" y="-423364"/>
            <a:chExt cx="4411421" cy="107103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9972695-BFD2-4F8D-89A0-7B2F3E61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0420"/>
            <a:stretch/>
          </p:blipFill>
          <p:spPr>
            <a:xfrm>
              <a:off x="5410200" y="-423364"/>
              <a:ext cx="1837501" cy="1071036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7CD2538-4C33-4C2D-A26C-5EEF24608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565"/>
            <a:stretch/>
          </p:blipFill>
          <p:spPr>
            <a:xfrm>
              <a:off x="7247701" y="-423364"/>
              <a:ext cx="2573920" cy="10710364"/>
            </a:xfrm>
            <a:prstGeom prst="rect">
              <a:avLst/>
            </a:prstGeom>
          </p:spPr>
        </p:pic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881B9A3-A475-446D-8D52-FBE5890827ED}"/>
              </a:ext>
            </a:extLst>
          </p:cNvPr>
          <p:cNvSpPr/>
          <p:nvPr/>
        </p:nvSpPr>
        <p:spPr>
          <a:xfrm>
            <a:off x="11005353" y="5203466"/>
            <a:ext cx="914400" cy="762000"/>
          </a:xfrm>
          <a:prstGeom prst="right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CD13893-19FF-43BA-9531-82F2AC8DA4DA}"/>
              </a:ext>
            </a:extLst>
          </p:cNvPr>
          <p:cNvSpPr txBox="1">
            <a:spLocks/>
          </p:cNvSpPr>
          <p:nvPr/>
        </p:nvSpPr>
        <p:spPr>
          <a:xfrm>
            <a:off x="741206" y="2128643"/>
            <a:ext cx="12212793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압도적으로 수량이 많은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깐굴만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선택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898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48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XGBoost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D77214-1C8E-44D1-B236-BF47EB5B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70" y="3695700"/>
            <a:ext cx="8104967" cy="47443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D3D500-1FFA-4D8C-B88C-F6DBD9F5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0" y="5054025"/>
            <a:ext cx="493087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179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48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XGBoost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FA3DB-B0B7-4E86-89E2-33DC32A40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5143500"/>
            <a:ext cx="6861709" cy="451961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C2CD71C-F1CD-4931-BBEB-3CD3DCE78DEE}"/>
              </a:ext>
            </a:extLst>
          </p:cNvPr>
          <p:cNvSpPr txBox="1">
            <a:spLocks/>
          </p:cNvSpPr>
          <p:nvPr/>
        </p:nvSpPr>
        <p:spPr>
          <a:xfrm>
            <a:off x="972060" y="1881890"/>
            <a:ext cx="14953739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시계열로 넣지않은 </a:t>
            </a:r>
            <a:r>
              <a:rPr lang="en-US" altLang="ko-KR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XGBoost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818B64-794F-48E2-8415-46FAE66A7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3107736"/>
            <a:ext cx="7680769" cy="1578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E2D8FC-0E24-4B86-9029-450B71D12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5356" y="3543300"/>
            <a:ext cx="7467600" cy="49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82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2128111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월별로 데이터를 묶어 </a:t>
            </a:r>
            <a:r>
              <a:rPr lang="en-US" altLang="ko-KR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seasonal_decompose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이용 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9D2AB5-C545-49CE-9122-007AC7777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25" y="3785686"/>
            <a:ext cx="10412692" cy="20436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2AA082-00D2-4406-A8F3-C8D29B4AB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825" y="6408589"/>
            <a:ext cx="14062246" cy="140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332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2128111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분포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추세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계절성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잔차그래프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5050D2-841A-4B1B-ABD8-D3D566DD7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903" y="3467100"/>
            <a:ext cx="1327619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133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314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en-US" altLang="ko-KR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auto_arima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이해 최적의 결과를 찾고 학습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A9C98B-2C81-4F19-827C-A4449D8CD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" y="2643803"/>
            <a:ext cx="7364007" cy="7271523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90746BA4-4EC1-4F72-A163-2226487160B4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 flipH="1" flipV="1">
            <a:off x="8098031" y="5059357"/>
            <a:ext cx="1297166" cy="8414771"/>
          </a:xfrm>
          <a:prstGeom prst="bentConnector3">
            <a:avLst>
              <a:gd name="adj1" fmla="val -1762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A2B3FFB-A7B1-4F3F-9327-0D46077DC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014" y="6515100"/>
            <a:ext cx="8414772" cy="14626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E3E44A-9795-4ADD-9192-3538359CECD0}"/>
              </a:ext>
            </a:extLst>
          </p:cNvPr>
          <p:cNvSpPr txBox="1"/>
          <p:nvPr/>
        </p:nvSpPr>
        <p:spPr>
          <a:xfrm>
            <a:off x="9829800" y="4207670"/>
            <a:ext cx="6553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Bef>
                <a:spcPct val="0"/>
              </a:spcBef>
            </a:pPr>
            <a:r>
              <a:rPr lang="ko-KR" altLang="en-US" sz="3200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p</a:t>
            </a:r>
            <a:r>
              <a:rPr lang="ko-KR" altLang="en-US" sz="320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 -&gt; 0</a:t>
            </a:r>
            <a:r>
              <a:rPr lang="en-US" altLang="ko-KR" sz="320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	</a:t>
            </a:r>
            <a:r>
              <a:rPr lang="ko-KR" altLang="en-US" sz="320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 MA 모델</a:t>
            </a:r>
          </a:p>
          <a:p>
            <a:pPr latinLnBrk="1">
              <a:spcBef>
                <a:spcPct val="0"/>
              </a:spcBef>
            </a:pPr>
            <a:r>
              <a:rPr lang="ko-KR" altLang="en-US" sz="3200" dirty="0" err="1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q</a:t>
            </a:r>
            <a:r>
              <a:rPr lang="ko-KR" altLang="en-US" sz="32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 -&gt; </a:t>
            </a:r>
            <a:r>
              <a:rPr lang="en-US" altLang="ko-KR" sz="32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1</a:t>
            </a:r>
            <a:r>
              <a:rPr lang="ko-KR" altLang="en-US" sz="32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	</a:t>
            </a:r>
            <a:r>
              <a:rPr lang="ko-KR" altLang="en-US" sz="32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AR 모델 </a:t>
            </a:r>
            <a:r>
              <a:rPr lang="en-US" altLang="ko-KR" sz="32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X</a:t>
            </a:r>
            <a:endParaRPr lang="ko-KR" altLang="en-US" sz="3200" dirty="0">
              <a:solidFill>
                <a:schemeClr val="accent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j-cs"/>
            </a:endParaRPr>
          </a:p>
          <a:p>
            <a:pPr latinLnBrk="1">
              <a:spcBef>
                <a:spcPct val="0"/>
              </a:spcBef>
            </a:pPr>
            <a:r>
              <a:rPr lang="ko-KR" altLang="en-US" sz="3200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d</a:t>
            </a:r>
            <a:r>
              <a:rPr lang="ko-KR" altLang="en-US" sz="320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 -&gt; 0 </a:t>
            </a:r>
            <a:r>
              <a:rPr lang="en-US" altLang="ko-KR" sz="320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	</a:t>
            </a:r>
            <a:r>
              <a:rPr lang="ko-KR" altLang="en-US" sz="3200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정상성을 보유한 모델 </a:t>
            </a:r>
          </a:p>
        </p:txBody>
      </p:sp>
    </p:spTree>
    <p:extLst>
      <p:ext uri="{BB962C8B-B14F-4D97-AF65-F5344CB8AC3E}">
        <p14:creationId xmlns:p14="http://schemas.microsoft.com/office/powerpoint/2010/main" val="3841729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4.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결과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4DE6D65-FB00-4A3C-90C1-B421F4F85C3D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DE8922-FE08-44E4-A29A-C65B2622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51" y="2631778"/>
            <a:ext cx="14145635" cy="73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7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4.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결과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월별 그래프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4DE6D65-FB00-4A3C-90C1-B421F4F85C3D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ED4A60-D15D-4606-B617-8997CD514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650828"/>
            <a:ext cx="12186966" cy="5643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C2E76A-C42F-4684-98FA-E27A80C90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078" y="8603456"/>
            <a:ext cx="4709181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56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2128111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주별 데이터 </a:t>
            </a:r>
            <a:r>
              <a:rPr lang="ko-KR" altLang="en-US" sz="3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0E9F7F-F069-471F-98BC-00D41DF2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124220"/>
            <a:ext cx="3276600" cy="6948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2ACC03-EAB9-4FC4-B463-DFF651CB5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5163" y="3124219"/>
            <a:ext cx="3281754" cy="694886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E562465-44E9-4144-8A75-6E3A2227C30C}"/>
              </a:ext>
            </a:extLst>
          </p:cNvPr>
          <p:cNvSpPr/>
          <p:nvPr/>
        </p:nvSpPr>
        <p:spPr>
          <a:xfrm>
            <a:off x="9197077" y="6075517"/>
            <a:ext cx="914400" cy="762000"/>
          </a:xfrm>
          <a:prstGeom prst="right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61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2128111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주별 데이터 그래프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8ECD80-CC9C-43FC-8E61-7BC6B4CC1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096371"/>
            <a:ext cx="13868400" cy="62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665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4.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결과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주별 그래프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4DE6D65-FB00-4A3C-90C1-B421F4F85C3D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CF6D2F-D7DB-457E-8DE4-DA70AEF2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2395537"/>
            <a:ext cx="11639550" cy="5495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49EEF1-D55D-4265-9AAC-90306D369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315" y="8191500"/>
            <a:ext cx="5496707" cy="11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4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881B9A3-A475-446D-8D52-FBE5890827ED}"/>
              </a:ext>
            </a:extLst>
          </p:cNvPr>
          <p:cNvSpPr/>
          <p:nvPr/>
        </p:nvSpPr>
        <p:spPr>
          <a:xfrm>
            <a:off x="9188164" y="5188475"/>
            <a:ext cx="914400" cy="762000"/>
          </a:xfrm>
          <a:prstGeom prst="right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CD13893-19FF-43BA-9531-82F2AC8DA4DA}"/>
              </a:ext>
            </a:extLst>
          </p:cNvPr>
          <p:cNvSpPr txBox="1">
            <a:spLocks/>
          </p:cNvSpPr>
          <p:nvPr/>
        </p:nvSpPr>
        <p:spPr>
          <a:xfrm>
            <a:off x="741207" y="2128643"/>
            <a:ext cx="9601200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제거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(1kg price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대한 이상치만 제거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194905-79F9-4A2B-81C0-84A982FDF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93" y="3676498"/>
            <a:ext cx="7093852" cy="45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D9EC9C8-251E-411B-9741-B41D0DE88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3621919"/>
            <a:ext cx="7093852" cy="45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51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5.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 결과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4DE6D65-FB00-4A3C-90C1-B421F4F85C3D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ARIMA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모형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B7E908-752E-4C05-9077-C89A4F917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617421"/>
            <a:ext cx="6027408" cy="42481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B6D9BB36-6241-46AE-AF23-164F2BE8151E}"/>
              </a:ext>
            </a:extLst>
          </p:cNvPr>
          <p:cNvSpPr txBox="1">
            <a:spLocks/>
          </p:cNvSpPr>
          <p:nvPr/>
        </p:nvSpPr>
        <p:spPr>
          <a:xfrm>
            <a:off x="4357263" y="8212377"/>
            <a:ext cx="2071420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월별 예측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7FF320E-404D-437D-930C-FAA651E1076A}"/>
              </a:ext>
            </a:extLst>
          </p:cNvPr>
          <p:cNvSpPr txBox="1">
            <a:spLocks/>
          </p:cNvSpPr>
          <p:nvPr/>
        </p:nvSpPr>
        <p:spPr>
          <a:xfrm>
            <a:off x="11887200" y="8212376"/>
            <a:ext cx="2071420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주별 예측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277EB2-E339-4100-956F-82F910A0E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2347912"/>
            <a:ext cx="39528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44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7" y="50924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7648467" cy="575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LSTM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8E8305-16E9-4CF3-BB85-E94D2B8F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390900"/>
            <a:ext cx="13464786" cy="4105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836496-496C-475C-BDA8-A840DB98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392" y="7962900"/>
            <a:ext cx="3231216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026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다항회귀분석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1kg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price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다항 회귀 분석 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B05F21-E58D-410A-8A5A-17C8B050E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823" y="4959088"/>
            <a:ext cx="10030770" cy="44775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AB5F41-6E2A-47B7-A49F-84B97971C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823" y="2829434"/>
            <a:ext cx="13895377" cy="159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02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225" y="50923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942081" y="1181100"/>
            <a:ext cx="9344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 </a:t>
            </a:r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다항회귀분석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91CFAD4-739B-4061-99DA-5F27CDE02451}"/>
              </a:ext>
            </a:extLst>
          </p:cNvPr>
          <p:cNvSpPr txBox="1">
            <a:spLocks/>
          </p:cNvSpPr>
          <p:nvPr/>
        </p:nvSpPr>
        <p:spPr>
          <a:xfrm>
            <a:off x="865969" y="1881890"/>
            <a:ext cx="172974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일별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주별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4F6FEE-47CB-4E43-96BE-1739955AD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75" y="4946820"/>
            <a:ext cx="5568250" cy="17188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AEE283-8EF6-4EE5-AB2F-22570F86A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8077" y="4831143"/>
            <a:ext cx="5568250" cy="1756428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84986657-AA45-490B-BB5C-F461250B88A2}"/>
              </a:ext>
            </a:extLst>
          </p:cNvPr>
          <p:cNvSpPr txBox="1">
            <a:spLocks/>
          </p:cNvSpPr>
          <p:nvPr/>
        </p:nvSpPr>
        <p:spPr>
          <a:xfrm>
            <a:off x="852999" y="3239300"/>
            <a:ext cx="4686300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degree=3 </a:t>
            </a:r>
            <a:r>
              <a:rPr lang="ko-KR" altLang="en-US" sz="3200" dirty="0" err="1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일때</a:t>
            </a:r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</a:t>
            </a:r>
            <a:endParaRPr lang="en-US" altLang="ko-KR" sz="3200" dirty="0">
              <a:solidFill>
                <a:schemeClr val="accent6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995B71F-662C-4A74-87DE-F960AF90B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711" y="5143500"/>
            <a:ext cx="5325499" cy="1472646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3CEC247C-2A82-4F55-823E-ECFFD9119DBA}"/>
              </a:ext>
            </a:extLst>
          </p:cNvPr>
          <p:cNvSpPr txBox="1">
            <a:spLocks/>
          </p:cNvSpPr>
          <p:nvPr/>
        </p:nvSpPr>
        <p:spPr>
          <a:xfrm>
            <a:off x="2423555" y="6713998"/>
            <a:ext cx="772594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C4A5C97-1600-4405-BBF3-1BF6B5A1FEF9}"/>
              </a:ext>
            </a:extLst>
          </p:cNvPr>
          <p:cNvSpPr txBox="1">
            <a:spLocks/>
          </p:cNvSpPr>
          <p:nvPr/>
        </p:nvSpPr>
        <p:spPr>
          <a:xfrm>
            <a:off x="8610600" y="6713998"/>
            <a:ext cx="772594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9ECE3C6-4082-4196-88E6-9CEE5002E7E3}"/>
              </a:ext>
            </a:extLst>
          </p:cNvPr>
          <p:cNvSpPr txBox="1">
            <a:spLocks/>
          </p:cNvSpPr>
          <p:nvPr/>
        </p:nvSpPr>
        <p:spPr>
          <a:xfrm>
            <a:off x="14202507" y="6713998"/>
            <a:ext cx="772594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7747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894F77-837E-4262-82C9-161C93E23888}"/>
              </a:ext>
            </a:extLst>
          </p:cNvPr>
          <p:cNvSpPr/>
          <p:nvPr/>
        </p:nvSpPr>
        <p:spPr>
          <a:xfrm rot="1906450">
            <a:off x="2673294" y="-5169444"/>
            <a:ext cx="12250239" cy="220333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740EC41-D9DF-403C-8D22-4FF6A773E3EF}"/>
              </a:ext>
            </a:extLst>
          </p:cNvPr>
          <p:cNvSpPr txBox="1">
            <a:spLocks/>
          </p:cNvSpPr>
          <p:nvPr/>
        </p:nvSpPr>
        <p:spPr>
          <a:xfrm>
            <a:off x="8286750" y="4875660"/>
            <a:ext cx="1714500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결론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29BCD0-9EBA-4234-8F69-C7B17030A57A}"/>
              </a:ext>
            </a:extLst>
          </p:cNvPr>
          <p:cNvSpPr/>
          <p:nvPr/>
        </p:nvSpPr>
        <p:spPr>
          <a:xfrm>
            <a:off x="7848600" y="5028299"/>
            <a:ext cx="229395" cy="23039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27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200" y="95250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1304056" y="1624361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굴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0D40FB4-BF5A-45D3-B2B2-B26BB2DF0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079938"/>
              </p:ext>
            </p:extLst>
          </p:nvPr>
        </p:nvGraphicFramePr>
        <p:xfrm>
          <a:off x="4457700" y="2857500"/>
          <a:ext cx="9372600" cy="606391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619823">
                  <a:extLst>
                    <a:ext uri="{9D8B030D-6E8A-4147-A177-3AD203B41FA5}">
                      <a16:colId xmlns:a16="http://schemas.microsoft.com/office/drawing/2014/main" val="1165805785"/>
                    </a:ext>
                  </a:extLst>
                </a:gridCol>
                <a:gridCol w="3247577">
                  <a:extLst>
                    <a:ext uri="{9D8B030D-6E8A-4147-A177-3AD203B41FA5}">
                      <a16:colId xmlns:a16="http://schemas.microsoft.com/office/drawing/2014/main" val="2621817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05897260"/>
                    </a:ext>
                  </a:extLst>
                </a:gridCol>
              </a:tblGrid>
              <a:tr h="1010653">
                <a:tc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RMSE</a:t>
                      </a:r>
                      <a:endParaRPr lang="ko-KR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R2 SCORE</a:t>
                      </a:r>
                      <a:endParaRPr lang="ko-KR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44048"/>
                  </a:ext>
                </a:extLst>
              </a:tr>
              <a:tr h="12633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3200" b="1" kern="1200" dirty="0">
                          <a:solidFill>
                            <a:schemeClr val="accent2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선형 회귀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accent2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0.431</a:t>
                      </a:r>
                      <a:endParaRPr lang="ko-KR" altLang="en-US" sz="3200" b="1" kern="1200" dirty="0">
                        <a:solidFill>
                          <a:schemeClr val="accent2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accent2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0.791</a:t>
                      </a:r>
                      <a:endParaRPr lang="ko-KR" altLang="en-US" sz="3200" b="1" kern="1200" dirty="0">
                        <a:solidFill>
                          <a:schemeClr val="accent2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83740"/>
                  </a:ext>
                </a:extLst>
              </a:tr>
              <a:tr h="12633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다중 회귀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0.972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0.102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004541"/>
                  </a:ext>
                </a:extLst>
              </a:tr>
              <a:tr h="12633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ARIMA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845.9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-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727997"/>
                  </a:ext>
                </a:extLst>
              </a:tr>
              <a:tr h="12633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LSTM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0.083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0.739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212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7393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201" y="95250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1304057" y="1624362"/>
            <a:ext cx="2486919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갈치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0D40FB4-BF5A-45D3-B2B2-B26BB2DF0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63740"/>
              </p:ext>
            </p:extLst>
          </p:nvPr>
        </p:nvGraphicFramePr>
        <p:xfrm>
          <a:off x="1304057" y="2879699"/>
          <a:ext cx="7528148" cy="649428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04263">
                  <a:extLst>
                    <a:ext uri="{9D8B030D-6E8A-4147-A177-3AD203B41FA5}">
                      <a16:colId xmlns:a16="http://schemas.microsoft.com/office/drawing/2014/main" val="1165805785"/>
                    </a:ext>
                  </a:extLst>
                </a:gridCol>
                <a:gridCol w="2608481">
                  <a:extLst>
                    <a:ext uri="{9D8B030D-6E8A-4147-A177-3AD203B41FA5}">
                      <a16:colId xmlns:a16="http://schemas.microsoft.com/office/drawing/2014/main" val="2621817864"/>
                    </a:ext>
                  </a:extLst>
                </a:gridCol>
                <a:gridCol w="2815404">
                  <a:extLst>
                    <a:ext uri="{9D8B030D-6E8A-4147-A177-3AD203B41FA5}">
                      <a16:colId xmlns:a16="http://schemas.microsoft.com/office/drawing/2014/main" val="3305897260"/>
                    </a:ext>
                  </a:extLst>
                </a:gridCol>
              </a:tblGrid>
              <a:tr h="895764">
                <a:tc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에스코어 드림 6 Bold" panose="020B0703030302020204" pitchFamily="34" charset="-127"/>
                        <a:ea typeface="에스코어 드림 4 Regular" panose="020B05030303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ea typeface="에스코어 드림 4 Regular" panose="020B0503030302020204"/>
                        </a:rPr>
                        <a:t>RMSE</a:t>
                      </a:r>
                      <a:endParaRPr lang="ko-KR" altLang="en-US" sz="3200" dirty="0">
                        <a:ea typeface="에스코어 드림 4 Regular" panose="020B05030303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ea typeface="에스코어 드림 4 Regular" panose="020B0503030302020204"/>
                        </a:rPr>
                        <a:t>R2</a:t>
                      </a:r>
                      <a:endParaRPr lang="ko-KR" altLang="en-US" sz="3200" dirty="0">
                        <a:ea typeface="에스코어 드림 4 Regular" panose="020B05030303020202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44048"/>
                  </a:ext>
                </a:extLst>
              </a:tr>
              <a:tr h="1119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다중회귀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0.2181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0.5135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83740"/>
                  </a:ext>
                </a:extLst>
              </a:tr>
              <a:tr h="1119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다항회귀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3452.00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0.5131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21509"/>
                  </a:ext>
                </a:extLst>
              </a:tr>
              <a:tr h="1119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3200" b="1" kern="1200" dirty="0" err="1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XGBoost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5489.49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0.6341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308653"/>
                  </a:ext>
                </a:extLst>
              </a:tr>
              <a:tr h="1119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3200" b="1" kern="1200" dirty="0">
                          <a:solidFill>
                            <a:srgbClr val="C0000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ARIMA</a:t>
                      </a:r>
                      <a:endParaRPr lang="ko-KR" altLang="en-US" sz="3200" b="1" kern="1200" dirty="0">
                        <a:solidFill>
                          <a:srgbClr val="C0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rgbClr val="C0000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1766.19</a:t>
                      </a:r>
                      <a:endParaRPr lang="ko-KR" altLang="en-US" sz="3200" b="1" kern="1200" dirty="0">
                        <a:solidFill>
                          <a:srgbClr val="C0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-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786585"/>
                  </a:ext>
                </a:extLst>
              </a:tr>
              <a:tr h="1119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LSTM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0.097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0.2900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42633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63" y="6697241"/>
            <a:ext cx="8881721" cy="2056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63" y="3933402"/>
            <a:ext cx="8742726" cy="2377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51323" y="3004670"/>
            <a:ext cx="19271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/>
              <a:t>ARIMA </a:t>
            </a:r>
            <a:r>
              <a:rPr lang="ko-KR" altLang="en-US" sz="2700" dirty="0"/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26529618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200" y="95250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1304056" y="1624361"/>
            <a:ext cx="4029944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전복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0D40FB4-BF5A-45D3-B2B2-B26BB2DF0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528055"/>
              </p:ext>
            </p:extLst>
          </p:nvPr>
        </p:nvGraphicFramePr>
        <p:xfrm>
          <a:off x="2057399" y="2857500"/>
          <a:ext cx="14173201" cy="634458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940874">
                  <a:extLst>
                    <a:ext uri="{9D8B030D-6E8A-4147-A177-3AD203B41FA5}">
                      <a16:colId xmlns:a16="http://schemas.microsoft.com/office/drawing/2014/main" val="1165805785"/>
                    </a:ext>
                  </a:extLst>
                </a:gridCol>
                <a:gridCol w="3450526">
                  <a:extLst>
                    <a:ext uri="{9D8B030D-6E8A-4147-A177-3AD203B41FA5}">
                      <a16:colId xmlns:a16="http://schemas.microsoft.com/office/drawing/2014/main" val="2621817864"/>
                    </a:ext>
                  </a:extLst>
                </a:gridCol>
                <a:gridCol w="3767960">
                  <a:extLst>
                    <a:ext uri="{9D8B030D-6E8A-4147-A177-3AD203B41FA5}">
                      <a16:colId xmlns:a16="http://schemas.microsoft.com/office/drawing/2014/main" val="3305897260"/>
                    </a:ext>
                  </a:extLst>
                </a:gridCol>
                <a:gridCol w="3013841">
                  <a:extLst>
                    <a:ext uri="{9D8B030D-6E8A-4147-A177-3AD203B41FA5}">
                      <a16:colId xmlns:a16="http://schemas.microsoft.com/office/drawing/2014/main" val="1954230554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2"/>
                          </a:solidFill>
                        </a:rPr>
                        <a:t>RMSE</a:t>
                      </a:r>
                      <a:endParaRPr lang="ko-KR" alt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2"/>
                          </a:solidFill>
                        </a:rPr>
                        <a:t>RMSLE</a:t>
                      </a:r>
                      <a:endParaRPr lang="ko-KR" alt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2"/>
                          </a:solidFill>
                        </a:rPr>
                        <a:t>R2_score</a:t>
                      </a:r>
                      <a:endParaRPr lang="ko-KR" alt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44048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ARIMA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accent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Day : 2533.232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accent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Week:2565.05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Month:  1286.63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accent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Day : 0.096094</a:t>
                      </a:r>
                    </a:p>
                    <a:p>
                      <a:pPr latinLnBrk="1"/>
                      <a:r>
                        <a:rPr lang="en-US" altLang="ko-KR" sz="2400" dirty="0">
                          <a:solidFill>
                            <a:schemeClr val="accent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Week:0.0970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Month:  0.067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83740"/>
                  </a:ext>
                </a:extLst>
              </a:tr>
              <a:tr h="14090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3200" b="1" kern="1200" dirty="0" err="1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XGBRegressor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Day : 3962.08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Week: 2645.54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Month:  3350.29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Day : 0.1477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Week:0.2933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Month:  0.1286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727997"/>
                  </a:ext>
                </a:extLst>
              </a:tr>
              <a:tr h="128668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3200" b="1" dirty="0">
                          <a:solidFill>
                            <a:schemeClr val="tx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다항 회귀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Day : 4051.93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Week:3233.65</a:t>
                      </a:r>
                    </a:p>
                    <a:p>
                      <a:pPr latinLnBrk="1"/>
                      <a:r>
                        <a:rPr lang="en-US" altLang="ko-KR" sz="2400" dirty="0">
                          <a:solidFill>
                            <a:schemeClr val="accent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Month:  2122.19</a:t>
                      </a:r>
                      <a:endParaRPr lang="ko-KR" altLang="en-US" sz="2400" dirty="0">
                        <a:solidFill>
                          <a:schemeClr val="accent2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Day : 0.124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Week:0.0981</a:t>
                      </a:r>
                    </a:p>
                    <a:p>
                      <a:pPr latinLnBrk="1"/>
                      <a:r>
                        <a:rPr lang="en-US" altLang="ko-KR" sz="2400" dirty="0">
                          <a:solidFill>
                            <a:schemeClr val="accent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Month:  0.06435</a:t>
                      </a:r>
                      <a:endParaRPr lang="ko-KR" altLang="en-US" sz="2400" dirty="0">
                        <a:solidFill>
                          <a:schemeClr val="accent2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Day : 0.628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Week:0.739</a:t>
                      </a:r>
                    </a:p>
                    <a:p>
                      <a:pPr latinLnBrk="1"/>
                      <a:r>
                        <a:rPr lang="en-US" altLang="ko-KR" sz="2400" dirty="0">
                          <a:solidFill>
                            <a:schemeClr val="accent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Month:  0.8585</a:t>
                      </a:r>
                      <a:endParaRPr lang="ko-KR" altLang="en-US" sz="2400" dirty="0">
                        <a:solidFill>
                          <a:schemeClr val="accent2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212015"/>
                  </a:ext>
                </a:extLst>
              </a:tr>
              <a:tr h="121048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선형 회귀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Day : 3649.64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Week:2665.599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Month:  1941.26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Day : 0.133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Week:0.0972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Month:0.074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Day : 0.460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Week:0.56</a:t>
                      </a:r>
                    </a:p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Month:0.622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872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3467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200" y="952500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3CF1250-1C78-42DB-9730-1628DA60B964}"/>
              </a:ext>
            </a:extLst>
          </p:cNvPr>
          <p:cNvSpPr txBox="1">
            <a:spLocks/>
          </p:cNvSpPr>
          <p:nvPr/>
        </p:nvSpPr>
        <p:spPr>
          <a:xfrm>
            <a:off x="1304056" y="1624361"/>
            <a:ext cx="4029944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결론</a:t>
            </a:r>
            <a:endParaRPr lang="en-US" altLang="ko-KR" sz="7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623E6-B880-4C64-ADCB-5FC77B9CD529}"/>
              </a:ext>
            </a:extLst>
          </p:cNvPr>
          <p:cNvSpPr txBox="1"/>
          <p:nvPr/>
        </p:nvSpPr>
        <p:spPr>
          <a:xfrm>
            <a:off x="2286000" y="4866886"/>
            <a:ext cx="15240000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어종 별 특징에 적합한 모델을 선정하여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해양수산부가 선정한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 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대중어에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가격 예측 웹 서비스 개발 기대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6C03838-CA17-4C3F-A30F-77AB22D7F57C}"/>
              </a:ext>
            </a:extLst>
          </p:cNvPr>
          <p:cNvSpPr/>
          <p:nvPr/>
        </p:nvSpPr>
        <p:spPr>
          <a:xfrm>
            <a:off x="1724591" y="3982007"/>
            <a:ext cx="229395" cy="230398"/>
          </a:xfrm>
          <a:prstGeom prst="ellips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F573F2B-81B8-453C-9F70-1E75AE601ACC}"/>
              </a:ext>
            </a:extLst>
          </p:cNvPr>
          <p:cNvSpPr/>
          <p:nvPr/>
        </p:nvSpPr>
        <p:spPr>
          <a:xfrm>
            <a:off x="1724589" y="5104563"/>
            <a:ext cx="229395" cy="230398"/>
          </a:xfrm>
          <a:prstGeom prst="ellips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42266-166A-441B-ADBA-9836B0872A0E}"/>
              </a:ext>
            </a:extLst>
          </p:cNvPr>
          <p:cNvSpPr txBox="1"/>
          <p:nvPr/>
        </p:nvSpPr>
        <p:spPr>
          <a:xfrm>
            <a:off x="2255520" y="3848100"/>
            <a:ext cx="152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기존에 목표하였던 </a:t>
            </a:r>
            <a:r>
              <a:rPr lang="ko-KR" altLang="en-US" sz="2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온도나 생산량을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잘 활용할 수 있는 방안에 대한 고민</a:t>
            </a:r>
          </a:p>
        </p:txBody>
      </p:sp>
    </p:spTree>
    <p:extLst>
      <p:ext uri="{BB962C8B-B14F-4D97-AF65-F5344CB8AC3E}">
        <p14:creationId xmlns:p14="http://schemas.microsoft.com/office/powerpoint/2010/main" val="26147819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894F77-837E-4262-82C9-161C93E23888}"/>
              </a:ext>
            </a:extLst>
          </p:cNvPr>
          <p:cNvSpPr/>
          <p:nvPr/>
        </p:nvSpPr>
        <p:spPr>
          <a:xfrm rot="1906450">
            <a:off x="2673294" y="-5169444"/>
            <a:ext cx="12250239" cy="2203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740EC41-D9DF-403C-8D22-4FF6A773E3EF}"/>
              </a:ext>
            </a:extLst>
          </p:cNvPr>
          <p:cNvSpPr txBox="1">
            <a:spLocks/>
          </p:cNvSpPr>
          <p:nvPr/>
        </p:nvSpPr>
        <p:spPr>
          <a:xfrm>
            <a:off x="7200900" y="4875661"/>
            <a:ext cx="3886200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en-US" altLang="ko-KR" sz="72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29BCD0-9EBA-4234-8F69-C7B17030A57A}"/>
              </a:ext>
            </a:extLst>
          </p:cNvPr>
          <p:cNvSpPr/>
          <p:nvPr/>
        </p:nvSpPr>
        <p:spPr>
          <a:xfrm>
            <a:off x="6781800" y="5028300"/>
            <a:ext cx="229395" cy="23039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51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</TotalTime>
  <Words>2152</Words>
  <Application>Microsoft Office PowerPoint</Application>
  <PresentationFormat>사용자 지정</PresentationFormat>
  <Paragraphs>467</Paragraphs>
  <Slides>99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7" baseType="lpstr">
      <vt:lpstr>맑은 고딕</vt:lpstr>
      <vt:lpstr>에스코어 드림 3 Light</vt:lpstr>
      <vt:lpstr>에스코어 드림 4 Regular</vt:lpstr>
      <vt:lpstr>에스코어 드림 6 Bold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gpq</cp:lastModifiedBy>
  <cp:revision>132</cp:revision>
  <dcterms:created xsi:type="dcterms:W3CDTF">2021-04-26T15:56:18Z</dcterms:created>
  <dcterms:modified xsi:type="dcterms:W3CDTF">2021-04-27T06:52:01Z</dcterms:modified>
</cp:coreProperties>
</file>